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257" r:id="rId3"/>
    <p:sldId id="260" r:id="rId4"/>
    <p:sldId id="258" r:id="rId5"/>
    <p:sldId id="259" r:id="rId6"/>
    <p:sldId id="276" r:id="rId7"/>
    <p:sldId id="261" r:id="rId8"/>
    <p:sldId id="278" r:id="rId9"/>
    <p:sldId id="262" r:id="rId10"/>
    <p:sldId id="263" r:id="rId11"/>
    <p:sldId id="277" r:id="rId12"/>
    <p:sldId id="279" r:id="rId13"/>
    <p:sldId id="309" r:id="rId14"/>
    <p:sldId id="280" r:id="rId15"/>
    <p:sldId id="281" r:id="rId16"/>
    <p:sldId id="310" r:id="rId17"/>
    <p:sldId id="282" r:id="rId18"/>
    <p:sldId id="314" r:id="rId19"/>
    <p:sldId id="315" r:id="rId20"/>
    <p:sldId id="316" r:id="rId21"/>
    <p:sldId id="317" r:id="rId22"/>
    <p:sldId id="311" r:id="rId23"/>
    <p:sldId id="306" r:id="rId24"/>
    <p:sldId id="318" r:id="rId25"/>
    <p:sldId id="312" r:id="rId26"/>
    <p:sldId id="341" r:id="rId27"/>
    <p:sldId id="349" r:id="rId28"/>
    <p:sldId id="348" r:id="rId29"/>
    <p:sldId id="350" r:id="rId30"/>
    <p:sldId id="351" r:id="rId31"/>
    <p:sldId id="353" r:id="rId32"/>
    <p:sldId id="347" r:id="rId33"/>
    <p:sldId id="354" r:id="rId34"/>
    <p:sldId id="355" r:id="rId35"/>
    <p:sldId id="356" r:id="rId36"/>
    <p:sldId id="358" r:id="rId37"/>
    <p:sldId id="357" r:id="rId38"/>
    <p:sldId id="340" r:id="rId39"/>
    <p:sldId id="359" r:id="rId40"/>
    <p:sldId id="360" r:id="rId41"/>
    <p:sldId id="352" r:id="rId42"/>
    <p:sldId id="361" r:id="rId43"/>
    <p:sldId id="342" r:id="rId44"/>
    <p:sldId id="363" r:id="rId45"/>
    <p:sldId id="364" r:id="rId46"/>
    <p:sldId id="365" r:id="rId47"/>
    <p:sldId id="366" r:id="rId48"/>
    <p:sldId id="367" r:id="rId49"/>
    <p:sldId id="368" r:id="rId50"/>
    <p:sldId id="369" r:id="rId51"/>
    <p:sldId id="370" r:id="rId52"/>
    <p:sldId id="362" r:id="rId53"/>
    <p:sldId id="371" r:id="rId54"/>
    <p:sldId id="372" r:id="rId55"/>
    <p:sldId id="381" r:id="rId56"/>
    <p:sldId id="382" r:id="rId57"/>
    <p:sldId id="373" r:id="rId58"/>
    <p:sldId id="383" r:id="rId59"/>
    <p:sldId id="374" r:id="rId60"/>
    <p:sldId id="384" r:id="rId61"/>
    <p:sldId id="375" r:id="rId62"/>
    <p:sldId id="376" r:id="rId63"/>
    <p:sldId id="377" r:id="rId64"/>
    <p:sldId id="378" r:id="rId65"/>
    <p:sldId id="379" r:id="rId66"/>
    <p:sldId id="385" r:id="rId67"/>
    <p:sldId id="380" r:id="rId68"/>
    <p:sldId id="386" r:id="rId69"/>
    <p:sldId id="387" r:id="rId70"/>
    <p:sldId id="388" r:id="rId71"/>
    <p:sldId id="345" r:id="rId72"/>
    <p:sldId id="389" r:id="rId73"/>
    <p:sldId id="390" r:id="rId74"/>
    <p:sldId id="391" r:id="rId75"/>
    <p:sldId id="392" r:id="rId76"/>
    <p:sldId id="393" r:id="rId77"/>
    <p:sldId id="394" r:id="rId78"/>
    <p:sldId id="330" r:id="rId79"/>
    <p:sldId id="313" r:id="rId80"/>
    <p:sldId id="323" r:id="rId81"/>
    <p:sldId id="331" r:id="rId82"/>
    <p:sldId id="332" r:id="rId83"/>
    <p:sldId id="333" r:id="rId84"/>
    <p:sldId id="334" r:id="rId85"/>
    <p:sldId id="335" r:id="rId86"/>
    <p:sldId id="336" r:id="rId87"/>
    <p:sldId id="337" r:id="rId88"/>
    <p:sldId id="338" r:id="rId89"/>
    <p:sldId id="339"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95" autoAdjust="0"/>
  </p:normalViewPr>
  <p:slideViewPr>
    <p:cSldViewPr snapToGrid="0">
      <p:cViewPr varScale="1">
        <p:scale>
          <a:sx n="65" d="100"/>
          <a:sy n="65" d="100"/>
        </p:scale>
        <p:origin x="13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90244-C5D7-43E1-83DC-ED9A6AA289DB}" type="datetimeFigureOut">
              <a:rPr lang="zh-CN" altLang="en-US" smtClean="0"/>
              <a:t>2020/11/19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C03D9-13DC-4FB2-A39B-0F17BF4D9D0C}" type="slidenum">
              <a:rPr lang="zh-CN" altLang="en-US" smtClean="0"/>
              <a:t>‹#›</a:t>
            </a:fld>
            <a:endParaRPr lang="zh-CN" altLang="en-US"/>
          </a:p>
        </p:txBody>
      </p:sp>
    </p:spTree>
    <p:extLst>
      <p:ext uri="{BB962C8B-B14F-4D97-AF65-F5344CB8AC3E}">
        <p14:creationId xmlns:p14="http://schemas.microsoft.com/office/powerpoint/2010/main" val="3004157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ink.zhihu.com/?target=http%3A//wordnet.princeton.edu/"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link.zhihu.com/?target=http%3A//www.keenage.com/" TargetMode="External"/><Relationship Id="rId4" Type="http://schemas.openxmlformats.org/officeDocument/2006/relationships/hyperlink" Target="https://link.zhihu.com/?target=http%3A//babelnet.org/"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当我们看到这个字符串时，会不理解，是因为我们没有这种语言的知识储备。</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机器看到文本的反应和我们看到罗纳尔多葡萄牙语原名的反应别无二致。</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为了让机器能够理解文本背后的含义，我们需要对可描述的事物</a:t>
            </a:r>
            <a:r>
              <a:rPr lang="en-US" altLang="zh-CN" b="0" i="0" dirty="0">
                <a:solidFill>
                  <a:srgbClr val="121212"/>
                </a:solidFill>
                <a:effectLst/>
                <a:latin typeface="-apple-system"/>
              </a:rPr>
              <a:t>(</a:t>
            </a:r>
            <a:r>
              <a:rPr lang="zh-CN" altLang="en-US" b="0" i="0" dirty="0">
                <a:solidFill>
                  <a:srgbClr val="121212"/>
                </a:solidFill>
                <a:effectLst/>
                <a:latin typeface="-apple-system"/>
              </a:rPr>
              <a:t>实体</a:t>
            </a:r>
            <a:r>
              <a:rPr lang="en-US" altLang="zh-CN" b="0" i="0" dirty="0">
                <a:solidFill>
                  <a:srgbClr val="121212"/>
                </a:solidFill>
                <a:effectLst/>
                <a:latin typeface="-apple-system"/>
              </a:rPr>
              <a:t>)</a:t>
            </a:r>
            <a:r>
              <a:rPr lang="zh-CN" altLang="en-US" b="0" i="0" dirty="0">
                <a:solidFill>
                  <a:srgbClr val="121212"/>
                </a:solidFill>
                <a:effectLst/>
                <a:latin typeface="-apple-system"/>
              </a:rPr>
              <a:t>进行建模，填充它的属性，拓展它和其他事物的联系，即，构建机器的先验知识。</a:t>
            </a:r>
            <a:endParaRPr lang="en-US" altLang="zh-CN" b="0" i="0" dirty="0">
              <a:solidFill>
                <a:srgbClr val="121212"/>
              </a:solidFill>
              <a:effectLst/>
              <a:latin typeface="-apple-system"/>
            </a:endParaRPr>
          </a:p>
          <a:p>
            <a:pPr algn="l"/>
            <a:r>
              <a:rPr lang="zh-CN" altLang="en-US" b="0" i="0" dirty="0">
                <a:solidFill>
                  <a:srgbClr val="333333"/>
                </a:solidFill>
                <a:effectLst/>
                <a:latin typeface="Arial" panose="020B0604020202020204" pitchFamily="34" charset="0"/>
              </a:rPr>
              <a:t>目前的</a:t>
            </a:r>
            <a:r>
              <a:rPr lang="zh-CN" altLang="en-US" b="0" i="0" dirty="0">
                <a:solidFill>
                  <a:srgbClr val="F73131"/>
                </a:solidFill>
                <a:effectLst/>
                <a:latin typeface="Arial" panose="020B0604020202020204" pitchFamily="34" charset="0"/>
              </a:rPr>
              <a:t>人工智能</a:t>
            </a:r>
            <a:r>
              <a:rPr lang="zh-CN" altLang="en-US" b="0" i="0" dirty="0">
                <a:solidFill>
                  <a:srgbClr val="333333"/>
                </a:solidFill>
                <a:effectLst/>
                <a:latin typeface="Arial" panose="020B0604020202020204" pitchFamily="34" charset="0"/>
              </a:rPr>
              <a:t>仍处于弱</a:t>
            </a:r>
            <a:r>
              <a:rPr lang="zh-CN" altLang="en-US" b="0" i="0" dirty="0">
                <a:solidFill>
                  <a:srgbClr val="F73131"/>
                </a:solidFill>
                <a:effectLst/>
                <a:latin typeface="Arial" panose="020B0604020202020204" pitchFamily="34" charset="0"/>
              </a:rPr>
              <a:t>人工智能</a:t>
            </a:r>
            <a:r>
              <a:rPr lang="zh-CN" altLang="en-US" b="0" i="0" dirty="0">
                <a:solidFill>
                  <a:srgbClr val="333333"/>
                </a:solidFill>
                <a:effectLst/>
                <a:latin typeface="Arial" panose="020B0604020202020204" pitchFamily="34" charset="0"/>
              </a:rPr>
              <a:t>阶段，可以通过</a:t>
            </a:r>
            <a:r>
              <a:rPr lang="zh-CN" altLang="en-US" b="0" i="0" dirty="0">
                <a:solidFill>
                  <a:srgbClr val="F73131"/>
                </a:solidFill>
                <a:effectLst/>
                <a:latin typeface="Arial" panose="020B0604020202020204" pitchFamily="34" charset="0"/>
              </a:rPr>
              <a:t>计算能力</a:t>
            </a:r>
            <a:r>
              <a:rPr lang="zh-CN" altLang="en-US" b="0" i="0" dirty="0">
                <a:solidFill>
                  <a:srgbClr val="333333"/>
                </a:solidFill>
                <a:effectLst/>
                <a:latin typeface="Arial" panose="020B0604020202020204" pitchFamily="34" charset="0"/>
              </a:rPr>
              <a:t>解决某些专业问题。</a:t>
            </a:r>
            <a:r>
              <a:rPr lang="zh-CN" altLang="en-US" b="0" i="0" dirty="0">
                <a:solidFill>
                  <a:srgbClr val="121212"/>
                </a:solidFill>
                <a:effectLst/>
                <a:latin typeface="-apple-system"/>
              </a:rPr>
              <a:t>比如</a:t>
            </a:r>
            <a:r>
              <a:rPr lang="en-US" altLang="zh-CN" b="0" i="0" dirty="0">
                <a:solidFill>
                  <a:srgbClr val="121212"/>
                </a:solidFill>
                <a:effectLst/>
                <a:latin typeface="-apple-system"/>
              </a:rPr>
              <a:t>AlphaGo</a:t>
            </a:r>
            <a:r>
              <a:rPr lang="zh-CN" altLang="en-US" b="0" i="0" dirty="0">
                <a:solidFill>
                  <a:srgbClr val="121212"/>
                </a:solidFill>
                <a:effectLst/>
                <a:latin typeface="-apple-system"/>
              </a:rPr>
              <a:t>就局限于围棋领域</a:t>
            </a:r>
          </a:p>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4</a:t>
            </a:fld>
            <a:endParaRPr lang="zh-CN" altLang="en-US"/>
          </a:p>
        </p:txBody>
      </p:sp>
    </p:spTree>
    <p:extLst>
      <p:ext uri="{BB962C8B-B14F-4D97-AF65-F5344CB8AC3E}">
        <p14:creationId xmlns:p14="http://schemas.microsoft.com/office/powerpoint/2010/main" val="552121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23</a:t>
            </a:fld>
            <a:endParaRPr lang="zh-CN" altLang="en-US"/>
          </a:p>
        </p:txBody>
      </p:sp>
    </p:spTree>
    <p:extLst>
      <p:ext uri="{BB962C8B-B14F-4D97-AF65-F5344CB8AC3E}">
        <p14:creationId xmlns:p14="http://schemas.microsoft.com/office/powerpoint/2010/main" val="1522825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RDF</a:t>
            </a:r>
            <a:r>
              <a:rPr lang="zh-CN" altLang="en-US" b="0" i="0" dirty="0">
                <a:solidFill>
                  <a:srgbClr val="121212"/>
                </a:solidFill>
                <a:effectLst/>
                <a:latin typeface="-apple-system"/>
              </a:rPr>
              <a:t>图中一共有三种类型，</a:t>
            </a:r>
            <a:r>
              <a:rPr lang="en-US" altLang="zh-CN" b="0" i="0" dirty="0">
                <a:solidFill>
                  <a:srgbClr val="121212"/>
                </a:solidFill>
                <a:effectLst/>
                <a:latin typeface="-apple-system"/>
              </a:rPr>
              <a:t>International Resource Identifiers(IRIs)</a:t>
            </a:r>
            <a:r>
              <a:rPr lang="zh-CN" altLang="en-US" b="0" i="0" dirty="0">
                <a:solidFill>
                  <a:srgbClr val="121212"/>
                </a:solidFill>
                <a:effectLst/>
                <a:latin typeface="-apple-system"/>
              </a:rPr>
              <a:t>，</a:t>
            </a:r>
            <a:r>
              <a:rPr lang="en-US" altLang="zh-CN" b="0" i="0" dirty="0">
                <a:solidFill>
                  <a:srgbClr val="121212"/>
                </a:solidFill>
                <a:effectLst/>
                <a:latin typeface="-apple-system"/>
              </a:rPr>
              <a:t>blank nodes </a:t>
            </a:r>
            <a:r>
              <a:rPr lang="zh-CN" altLang="en-US" b="0" i="0" dirty="0">
                <a:solidFill>
                  <a:srgbClr val="121212"/>
                </a:solidFill>
                <a:effectLst/>
                <a:latin typeface="-apple-system"/>
              </a:rPr>
              <a:t>和 </a:t>
            </a:r>
            <a:r>
              <a:rPr lang="en-US" altLang="zh-CN" b="0" i="0" dirty="0">
                <a:solidFill>
                  <a:srgbClr val="121212"/>
                </a:solidFill>
                <a:effectLst/>
                <a:latin typeface="-apple-system"/>
              </a:rPr>
              <a:t>literals</a:t>
            </a:r>
            <a:r>
              <a:rPr lang="zh-CN" altLang="en-US" b="0" i="0" dirty="0">
                <a:solidFill>
                  <a:srgbClr val="121212"/>
                </a:solidFill>
                <a:effectLst/>
                <a:latin typeface="-apple-system"/>
              </a:rPr>
              <a:t>。下面是</a:t>
            </a:r>
            <a:r>
              <a:rPr lang="en-US" altLang="zh-CN" b="0" i="0" dirty="0">
                <a:solidFill>
                  <a:srgbClr val="121212"/>
                </a:solidFill>
                <a:effectLst/>
                <a:latin typeface="-apple-system"/>
              </a:rPr>
              <a:t>SPO</a:t>
            </a:r>
            <a:r>
              <a:rPr lang="zh-CN" altLang="en-US" b="0" i="0" dirty="0">
                <a:solidFill>
                  <a:srgbClr val="121212"/>
                </a:solidFill>
                <a:effectLst/>
                <a:latin typeface="-apple-system"/>
              </a:rPr>
              <a:t>每个部分的类型约束：</a:t>
            </a:r>
          </a:p>
          <a:p>
            <a:pPr algn="l">
              <a:buFont typeface="+mj-lt"/>
              <a:buAutoNum type="arabicPeriod"/>
            </a:pPr>
            <a:r>
              <a:rPr lang="en-US" altLang="zh-CN" b="0" i="0" dirty="0">
                <a:solidFill>
                  <a:srgbClr val="121212"/>
                </a:solidFill>
                <a:effectLst/>
                <a:latin typeface="-apple-system"/>
              </a:rPr>
              <a:t>Subject</a:t>
            </a:r>
            <a:r>
              <a:rPr lang="zh-CN" altLang="en-US" b="0" i="0" dirty="0">
                <a:solidFill>
                  <a:srgbClr val="121212"/>
                </a:solidFill>
                <a:effectLst/>
                <a:latin typeface="-apple-system"/>
              </a:rPr>
              <a:t>可以是</a:t>
            </a:r>
            <a:r>
              <a:rPr lang="en-US" altLang="zh-CN" b="0" i="0" dirty="0">
                <a:solidFill>
                  <a:srgbClr val="121212"/>
                </a:solidFill>
                <a:effectLst/>
                <a:latin typeface="-apple-system"/>
              </a:rPr>
              <a:t>IRI</a:t>
            </a:r>
            <a:r>
              <a:rPr lang="zh-CN" altLang="en-US" b="0" i="0" dirty="0">
                <a:solidFill>
                  <a:srgbClr val="121212"/>
                </a:solidFill>
                <a:effectLst/>
                <a:latin typeface="-apple-system"/>
              </a:rPr>
              <a:t>或</a:t>
            </a:r>
            <a:r>
              <a:rPr lang="en-US" altLang="zh-CN" b="0" i="0" dirty="0">
                <a:solidFill>
                  <a:srgbClr val="121212"/>
                </a:solidFill>
                <a:effectLst/>
                <a:latin typeface="-apple-system"/>
              </a:rPr>
              <a:t>blank node</a:t>
            </a:r>
            <a:r>
              <a:rPr lang="zh-CN" altLang="en-US" b="0" i="0" dirty="0">
                <a:solidFill>
                  <a:srgbClr val="121212"/>
                </a:solidFill>
                <a:effectLst/>
                <a:latin typeface="-apple-system"/>
              </a:rPr>
              <a:t>。</a:t>
            </a:r>
          </a:p>
          <a:p>
            <a:pPr algn="l">
              <a:buFont typeface="+mj-lt"/>
              <a:buAutoNum type="arabicPeriod"/>
            </a:pPr>
            <a:r>
              <a:rPr lang="en-US" altLang="zh-CN" b="0" i="0" dirty="0">
                <a:solidFill>
                  <a:srgbClr val="121212"/>
                </a:solidFill>
                <a:effectLst/>
                <a:latin typeface="-apple-system"/>
              </a:rPr>
              <a:t>Predicate</a:t>
            </a:r>
            <a:r>
              <a:rPr lang="zh-CN" altLang="en-US" b="0" i="0" dirty="0">
                <a:solidFill>
                  <a:srgbClr val="121212"/>
                </a:solidFill>
                <a:effectLst/>
                <a:latin typeface="-apple-system"/>
              </a:rPr>
              <a:t>是</a:t>
            </a:r>
            <a:r>
              <a:rPr lang="en-US" altLang="zh-CN" b="0" i="0" dirty="0">
                <a:solidFill>
                  <a:srgbClr val="121212"/>
                </a:solidFill>
                <a:effectLst/>
                <a:latin typeface="-apple-system"/>
              </a:rPr>
              <a:t>IRI</a:t>
            </a:r>
            <a:r>
              <a:rPr lang="zh-CN" altLang="en-US" b="0" i="0" dirty="0">
                <a:solidFill>
                  <a:srgbClr val="121212"/>
                </a:solidFill>
                <a:effectLst/>
                <a:latin typeface="-apple-system"/>
              </a:rPr>
              <a:t>。</a:t>
            </a:r>
          </a:p>
          <a:p>
            <a:pPr algn="l">
              <a:buFont typeface="+mj-lt"/>
              <a:buAutoNum type="arabicPeriod"/>
            </a:pPr>
            <a:r>
              <a:rPr lang="en-US" altLang="zh-CN" b="0" i="0" dirty="0">
                <a:solidFill>
                  <a:srgbClr val="121212"/>
                </a:solidFill>
                <a:effectLst/>
                <a:latin typeface="-apple-system"/>
              </a:rPr>
              <a:t>Object</a:t>
            </a:r>
            <a:r>
              <a:rPr lang="zh-CN" altLang="en-US" b="0" i="0" dirty="0">
                <a:solidFill>
                  <a:srgbClr val="121212"/>
                </a:solidFill>
                <a:effectLst/>
                <a:latin typeface="-apple-system"/>
              </a:rPr>
              <a:t>三种类型都可以。</a:t>
            </a:r>
            <a:r>
              <a:rPr lang="en-US" altLang="zh-CN" b="0" i="0" dirty="0">
                <a:solidFill>
                  <a:srgbClr val="121212"/>
                </a:solidFill>
                <a:effectLst/>
                <a:latin typeface="-apple-system"/>
              </a:rPr>
              <a:t>	</a:t>
            </a:r>
            <a:br>
              <a:rPr lang="zh-CN" altLang="en-US" dirty="0"/>
            </a:br>
            <a:r>
              <a:rPr lang="en-US" altLang="zh-CN" b="0" i="0" dirty="0">
                <a:solidFill>
                  <a:srgbClr val="121212"/>
                </a:solidFill>
                <a:effectLst/>
                <a:latin typeface="-apple-system"/>
              </a:rPr>
              <a:t>IRI</a:t>
            </a:r>
            <a:r>
              <a:rPr lang="zh-CN" altLang="en-US" b="0" i="0" dirty="0">
                <a:solidFill>
                  <a:srgbClr val="121212"/>
                </a:solidFill>
                <a:effectLst/>
                <a:latin typeface="-apple-system"/>
              </a:rPr>
              <a:t>我们可以看做是</a:t>
            </a:r>
            <a:r>
              <a:rPr lang="en-US" altLang="zh-CN" b="0" i="0" dirty="0">
                <a:solidFill>
                  <a:srgbClr val="121212"/>
                </a:solidFill>
                <a:effectLst/>
                <a:latin typeface="-apple-system"/>
              </a:rPr>
              <a:t>URI</a:t>
            </a:r>
            <a:r>
              <a:rPr lang="zh-CN" altLang="en-US" b="0" i="0" dirty="0">
                <a:solidFill>
                  <a:srgbClr val="121212"/>
                </a:solidFill>
                <a:effectLst/>
                <a:latin typeface="-apple-system"/>
              </a:rPr>
              <a:t>或者</a:t>
            </a:r>
            <a:r>
              <a:rPr lang="en-US" altLang="zh-CN" b="0" i="0" dirty="0">
                <a:solidFill>
                  <a:srgbClr val="121212"/>
                </a:solidFill>
                <a:effectLst/>
                <a:latin typeface="-apple-system"/>
              </a:rPr>
              <a:t>URL</a:t>
            </a:r>
            <a:r>
              <a:rPr lang="zh-CN" altLang="en-US" b="0" i="0" dirty="0">
                <a:solidFill>
                  <a:srgbClr val="121212"/>
                </a:solidFill>
                <a:effectLst/>
                <a:latin typeface="-apple-system"/>
              </a:rPr>
              <a:t>的泛化和推广，它在整个网络或者图中唯一定义了一个实体</a:t>
            </a:r>
            <a:r>
              <a:rPr lang="en-US" altLang="zh-CN" b="0" i="0" dirty="0">
                <a:solidFill>
                  <a:srgbClr val="121212"/>
                </a:solidFill>
                <a:effectLst/>
                <a:latin typeface="-apple-system"/>
              </a:rPr>
              <a:t>/</a:t>
            </a:r>
            <a:r>
              <a:rPr lang="zh-CN" altLang="en-US" b="0" i="0" dirty="0">
                <a:solidFill>
                  <a:srgbClr val="121212"/>
                </a:solidFill>
                <a:effectLst/>
                <a:latin typeface="-apple-system"/>
              </a:rPr>
              <a:t>资源，和我们的身份证号类似。</a:t>
            </a:r>
          </a:p>
          <a:p>
            <a:pPr algn="l"/>
            <a:r>
              <a:rPr lang="en-US" altLang="zh-CN" b="0" i="0" dirty="0">
                <a:solidFill>
                  <a:srgbClr val="121212"/>
                </a:solidFill>
                <a:effectLst/>
                <a:latin typeface="-apple-system"/>
              </a:rPr>
              <a:t>literal</a:t>
            </a:r>
            <a:r>
              <a:rPr lang="zh-CN" altLang="en-US" b="0" i="0" dirty="0">
                <a:solidFill>
                  <a:srgbClr val="121212"/>
                </a:solidFill>
                <a:effectLst/>
                <a:latin typeface="-apple-system"/>
              </a:rPr>
              <a:t>是字面量，我们可以把它看做是带有数据类型的纯文本，比如我们在第一个部分中提到的罗纳尔多原名可以表示为</a:t>
            </a:r>
            <a:r>
              <a:rPr lang="en-US" altLang="zh-CN" b="0" i="0" dirty="0">
                <a:solidFill>
                  <a:srgbClr val="121212"/>
                </a:solidFill>
                <a:effectLst/>
                <a:latin typeface="-apple-system"/>
              </a:rPr>
              <a:t>"Ronaldo Luís </a:t>
            </a:r>
            <a:r>
              <a:rPr lang="en-US" altLang="zh-CN" b="0" i="0" dirty="0" err="1">
                <a:solidFill>
                  <a:srgbClr val="121212"/>
                </a:solidFill>
                <a:effectLst/>
                <a:latin typeface="-apple-system"/>
              </a:rPr>
              <a:t>Nazário</a:t>
            </a:r>
            <a:r>
              <a:rPr lang="en-US" altLang="zh-CN" b="0" i="0" dirty="0">
                <a:solidFill>
                  <a:srgbClr val="121212"/>
                </a:solidFill>
                <a:effectLst/>
                <a:latin typeface="-apple-system"/>
              </a:rPr>
              <a:t> de Lima"^^</a:t>
            </a:r>
            <a:r>
              <a:rPr lang="en-US" altLang="zh-CN" b="0" i="0" dirty="0" err="1">
                <a:solidFill>
                  <a:srgbClr val="121212"/>
                </a:solidFill>
                <a:effectLst/>
                <a:latin typeface="-apple-system"/>
              </a:rPr>
              <a:t>xsd:string</a:t>
            </a:r>
            <a:r>
              <a:rPr lang="zh-CN" altLang="en-US" b="0" i="0" dirty="0">
                <a:solidFill>
                  <a:srgbClr val="121212"/>
                </a:solidFill>
                <a:effectLst/>
                <a:latin typeface="-apple-system"/>
              </a:rPr>
              <a:t>。</a:t>
            </a:r>
          </a:p>
          <a:p>
            <a:pPr algn="l"/>
            <a:r>
              <a:rPr lang="en-US" altLang="zh-CN" b="0" i="0" dirty="0">
                <a:solidFill>
                  <a:srgbClr val="121212"/>
                </a:solidFill>
                <a:effectLst/>
                <a:latin typeface="-apple-system"/>
              </a:rPr>
              <a:t>blank node</a:t>
            </a:r>
            <a:r>
              <a:rPr lang="zh-CN" altLang="en-US" b="0" i="0" dirty="0">
                <a:solidFill>
                  <a:srgbClr val="121212"/>
                </a:solidFill>
                <a:effectLst/>
                <a:latin typeface="-apple-system"/>
              </a:rPr>
              <a:t>简单来说就是没有</a:t>
            </a:r>
            <a:r>
              <a:rPr lang="en-US" altLang="zh-CN" b="0" i="0" dirty="0">
                <a:solidFill>
                  <a:srgbClr val="121212"/>
                </a:solidFill>
                <a:effectLst/>
                <a:latin typeface="-apple-system"/>
              </a:rPr>
              <a:t>IRI</a:t>
            </a:r>
            <a:r>
              <a:rPr lang="zh-CN" altLang="en-US" b="0" i="0" dirty="0">
                <a:solidFill>
                  <a:srgbClr val="121212"/>
                </a:solidFill>
                <a:effectLst/>
                <a:latin typeface="-apple-system"/>
              </a:rPr>
              <a:t>和</a:t>
            </a:r>
            <a:r>
              <a:rPr lang="en-US" altLang="zh-CN" b="0" i="0" dirty="0">
                <a:solidFill>
                  <a:srgbClr val="121212"/>
                </a:solidFill>
                <a:effectLst/>
                <a:latin typeface="-apple-system"/>
              </a:rPr>
              <a:t>literal</a:t>
            </a:r>
            <a:r>
              <a:rPr lang="zh-CN" altLang="en-US" b="0" i="0" dirty="0">
                <a:solidFill>
                  <a:srgbClr val="121212"/>
                </a:solidFill>
                <a:effectLst/>
                <a:latin typeface="-apple-system"/>
              </a:rPr>
              <a:t>的资源，或者说匿名资源。</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这里</a:t>
            </a:r>
            <a:r>
              <a:rPr lang="en-US" altLang="zh-CN" b="0" i="0" dirty="0" err="1">
                <a:solidFill>
                  <a:srgbClr val="121212"/>
                </a:solidFill>
                <a:effectLst/>
                <a:latin typeface="-apple-system"/>
              </a:rPr>
              <a:t>kg:Person</a:t>
            </a:r>
            <a:r>
              <a:rPr lang="zh-CN" altLang="en-US" b="0" i="0" dirty="0">
                <a:solidFill>
                  <a:srgbClr val="121212"/>
                </a:solidFill>
                <a:effectLst/>
                <a:latin typeface="-apple-system"/>
              </a:rPr>
              <a:t>，</a:t>
            </a:r>
            <a:r>
              <a:rPr lang="en-US" altLang="zh-CN" b="0" i="0" dirty="0" err="1">
                <a:solidFill>
                  <a:srgbClr val="121212"/>
                </a:solidFill>
                <a:effectLst/>
                <a:latin typeface="-apple-system"/>
              </a:rPr>
              <a:t>kg:Place</a:t>
            </a:r>
            <a:r>
              <a:rPr lang="zh-CN" altLang="en-US" b="0" i="0" dirty="0">
                <a:solidFill>
                  <a:srgbClr val="121212"/>
                </a:solidFill>
                <a:effectLst/>
                <a:latin typeface="-apple-system"/>
              </a:rPr>
              <a:t>，</a:t>
            </a:r>
            <a:r>
              <a:rPr lang="en-US" altLang="zh-CN" b="0" i="0" dirty="0" err="1">
                <a:solidFill>
                  <a:srgbClr val="121212"/>
                </a:solidFill>
                <a:effectLst/>
                <a:latin typeface="-apple-system"/>
              </a:rPr>
              <a:t>kg:hasBirthPlace</a:t>
            </a:r>
            <a:r>
              <a:rPr lang="zh-CN" altLang="en-US" b="0" i="0" dirty="0">
                <a:solidFill>
                  <a:srgbClr val="121212"/>
                </a:solidFill>
                <a:effectLst/>
                <a:latin typeface="-apple-system"/>
              </a:rPr>
              <a:t>，</a:t>
            </a:r>
            <a:r>
              <a:rPr lang="en-US" altLang="zh-CN" b="0" i="0" dirty="0" err="1">
                <a:solidFill>
                  <a:srgbClr val="121212"/>
                </a:solidFill>
                <a:effectLst/>
                <a:latin typeface="-apple-system"/>
              </a:rPr>
              <a:t>kg:fullName</a:t>
            </a:r>
            <a:r>
              <a:rPr lang="zh-CN" altLang="en-US" b="0" i="0" dirty="0">
                <a:solidFill>
                  <a:srgbClr val="121212"/>
                </a:solidFill>
                <a:effectLst/>
                <a:latin typeface="-apple-system"/>
              </a:rPr>
              <a:t>是我们在</a:t>
            </a:r>
            <a:r>
              <a:rPr lang="en-US" altLang="zh-CN" b="0" i="0" dirty="0">
                <a:solidFill>
                  <a:srgbClr val="121212"/>
                </a:solidFill>
                <a:effectLst/>
                <a:latin typeface="-apple-system"/>
              </a:rPr>
              <a:t>Ontology</a:t>
            </a:r>
            <a:r>
              <a:rPr lang="zh-CN" altLang="en-US" b="0" i="0" dirty="0">
                <a:solidFill>
                  <a:srgbClr val="121212"/>
                </a:solidFill>
                <a:effectLst/>
                <a:latin typeface="-apple-system"/>
              </a:rPr>
              <a:t>中定义好的类和关系。</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26</a:t>
            </a:fld>
            <a:endParaRPr lang="zh-CN" altLang="en-US"/>
          </a:p>
        </p:txBody>
      </p:sp>
    </p:spTree>
    <p:extLst>
      <p:ext uri="{BB962C8B-B14F-4D97-AF65-F5344CB8AC3E}">
        <p14:creationId xmlns:p14="http://schemas.microsoft.com/office/powerpoint/2010/main" val="84427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121212"/>
                </a:solidFill>
                <a:effectLst/>
                <a:latin typeface="-apple-system"/>
              </a:rPr>
              <a:t>RDF</a:t>
            </a:r>
            <a:r>
              <a:rPr lang="zh-CN" altLang="en-US" b="0" i="0" dirty="0">
                <a:solidFill>
                  <a:srgbClr val="121212"/>
                </a:solidFill>
                <a:effectLst/>
                <a:latin typeface="-apple-system"/>
              </a:rPr>
              <a:t>图中一共有三种类型，</a:t>
            </a:r>
            <a:r>
              <a:rPr lang="en-US" altLang="zh-CN" b="0" i="0" dirty="0">
                <a:solidFill>
                  <a:srgbClr val="121212"/>
                </a:solidFill>
                <a:effectLst/>
                <a:latin typeface="-apple-system"/>
              </a:rPr>
              <a:t>International Resource Identifiers(IRIs)</a:t>
            </a:r>
            <a:r>
              <a:rPr lang="zh-CN" altLang="en-US" b="0" i="0" dirty="0">
                <a:solidFill>
                  <a:srgbClr val="121212"/>
                </a:solidFill>
                <a:effectLst/>
                <a:latin typeface="-apple-system"/>
              </a:rPr>
              <a:t>，</a:t>
            </a:r>
            <a:r>
              <a:rPr lang="en-US" altLang="zh-CN" b="0" i="0" dirty="0">
                <a:solidFill>
                  <a:srgbClr val="121212"/>
                </a:solidFill>
                <a:effectLst/>
                <a:latin typeface="-apple-system"/>
              </a:rPr>
              <a:t>blank nodes </a:t>
            </a:r>
            <a:r>
              <a:rPr lang="zh-CN" altLang="en-US" b="0" i="0" dirty="0">
                <a:solidFill>
                  <a:srgbClr val="121212"/>
                </a:solidFill>
                <a:effectLst/>
                <a:latin typeface="-apple-system"/>
              </a:rPr>
              <a:t>和 </a:t>
            </a:r>
            <a:r>
              <a:rPr lang="en-US" altLang="zh-CN" b="0" i="0" dirty="0">
                <a:solidFill>
                  <a:srgbClr val="121212"/>
                </a:solidFill>
                <a:effectLst/>
                <a:latin typeface="-apple-system"/>
              </a:rPr>
              <a:t>literals</a:t>
            </a:r>
            <a:r>
              <a:rPr lang="zh-CN" altLang="en-US" b="0" i="0" dirty="0">
                <a:solidFill>
                  <a:srgbClr val="121212"/>
                </a:solidFill>
                <a:effectLst/>
                <a:latin typeface="-apple-system"/>
              </a:rPr>
              <a:t>。下面是</a:t>
            </a:r>
            <a:r>
              <a:rPr lang="en-US" altLang="zh-CN" b="0" i="0" dirty="0">
                <a:solidFill>
                  <a:srgbClr val="121212"/>
                </a:solidFill>
                <a:effectLst/>
                <a:latin typeface="-apple-system"/>
              </a:rPr>
              <a:t>SPO</a:t>
            </a:r>
            <a:r>
              <a:rPr lang="zh-CN" altLang="en-US" b="0" i="0" dirty="0">
                <a:solidFill>
                  <a:srgbClr val="121212"/>
                </a:solidFill>
                <a:effectLst/>
                <a:latin typeface="-apple-system"/>
              </a:rPr>
              <a:t>每个部分的类型约束：</a:t>
            </a:r>
          </a:p>
          <a:p>
            <a:pPr algn="l">
              <a:buFont typeface="+mj-lt"/>
              <a:buAutoNum type="arabicPeriod"/>
            </a:pPr>
            <a:r>
              <a:rPr lang="en-US" altLang="zh-CN" b="0" i="0" dirty="0">
                <a:solidFill>
                  <a:srgbClr val="121212"/>
                </a:solidFill>
                <a:effectLst/>
                <a:latin typeface="-apple-system"/>
              </a:rPr>
              <a:t>Subject</a:t>
            </a:r>
            <a:r>
              <a:rPr lang="zh-CN" altLang="en-US" b="0" i="0" dirty="0">
                <a:solidFill>
                  <a:srgbClr val="121212"/>
                </a:solidFill>
                <a:effectLst/>
                <a:latin typeface="-apple-system"/>
              </a:rPr>
              <a:t>可以是</a:t>
            </a:r>
            <a:r>
              <a:rPr lang="en-US" altLang="zh-CN" b="0" i="0" dirty="0">
                <a:solidFill>
                  <a:srgbClr val="121212"/>
                </a:solidFill>
                <a:effectLst/>
                <a:latin typeface="-apple-system"/>
              </a:rPr>
              <a:t>IRI</a:t>
            </a:r>
            <a:r>
              <a:rPr lang="zh-CN" altLang="en-US" b="0" i="0" dirty="0">
                <a:solidFill>
                  <a:srgbClr val="121212"/>
                </a:solidFill>
                <a:effectLst/>
                <a:latin typeface="-apple-system"/>
              </a:rPr>
              <a:t>或</a:t>
            </a:r>
            <a:r>
              <a:rPr lang="en-US" altLang="zh-CN" b="0" i="0" dirty="0">
                <a:solidFill>
                  <a:srgbClr val="121212"/>
                </a:solidFill>
                <a:effectLst/>
                <a:latin typeface="-apple-system"/>
              </a:rPr>
              <a:t>blank node</a:t>
            </a:r>
            <a:r>
              <a:rPr lang="zh-CN" altLang="en-US" b="0" i="0" dirty="0">
                <a:solidFill>
                  <a:srgbClr val="121212"/>
                </a:solidFill>
                <a:effectLst/>
                <a:latin typeface="-apple-system"/>
              </a:rPr>
              <a:t>。</a:t>
            </a:r>
          </a:p>
          <a:p>
            <a:pPr algn="l">
              <a:buFont typeface="+mj-lt"/>
              <a:buAutoNum type="arabicPeriod"/>
            </a:pPr>
            <a:r>
              <a:rPr lang="en-US" altLang="zh-CN" b="0" i="0" dirty="0">
                <a:solidFill>
                  <a:srgbClr val="121212"/>
                </a:solidFill>
                <a:effectLst/>
                <a:latin typeface="-apple-system"/>
              </a:rPr>
              <a:t>Predicate</a:t>
            </a:r>
            <a:r>
              <a:rPr lang="zh-CN" altLang="en-US" b="0" i="0" dirty="0">
                <a:solidFill>
                  <a:srgbClr val="121212"/>
                </a:solidFill>
                <a:effectLst/>
                <a:latin typeface="-apple-system"/>
              </a:rPr>
              <a:t>是</a:t>
            </a:r>
            <a:r>
              <a:rPr lang="en-US" altLang="zh-CN" b="0" i="0" dirty="0">
                <a:solidFill>
                  <a:srgbClr val="121212"/>
                </a:solidFill>
                <a:effectLst/>
                <a:latin typeface="-apple-system"/>
              </a:rPr>
              <a:t>IRI</a:t>
            </a:r>
            <a:r>
              <a:rPr lang="zh-CN" altLang="en-US" b="0" i="0" dirty="0">
                <a:solidFill>
                  <a:srgbClr val="121212"/>
                </a:solidFill>
                <a:effectLst/>
                <a:latin typeface="-apple-system"/>
              </a:rPr>
              <a:t>。</a:t>
            </a:r>
          </a:p>
          <a:p>
            <a:pPr algn="l">
              <a:buFont typeface="+mj-lt"/>
              <a:buAutoNum type="arabicPeriod"/>
            </a:pPr>
            <a:r>
              <a:rPr lang="en-US" altLang="zh-CN" b="0" i="0" dirty="0">
                <a:solidFill>
                  <a:srgbClr val="121212"/>
                </a:solidFill>
                <a:effectLst/>
                <a:latin typeface="-apple-system"/>
              </a:rPr>
              <a:t>Object</a:t>
            </a:r>
            <a:r>
              <a:rPr lang="zh-CN" altLang="en-US" b="0" i="0" dirty="0">
                <a:solidFill>
                  <a:srgbClr val="121212"/>
                </a:solidFill>
                <a:effectLst/>
                <a:latin typeface="-apple-system"/>
              </a:rPr>
              <a:t>三种类型都可以。</a:t>
            </a:r>
            <a:r>
              <a:rPr lang="en-US" altLang="zh-CN" b="0" i="0" dirty="0">
                <a:solidFill>
                  <a:srgbClr val="121212"/>
                </a:solidFill>
                <a:effectLst/>
                <a:latin typeface="-apple-system"/>
              </a:rPr>
              <a:t>	</a:t>
            </a:r>
            <a:br>
              <a:rPr lang="zh-CN" altLang="en-US" dirty="0"/>
            </a:br>
            <a:r>
              <a:rPr lang="en-US" altLang="zh-CN" b="0" i="0" dirty="0">
                <a:solidFill>
                  <a:srgbClr val="121212"/>
                </a:solidFill>
                <a:effectLst/>
                <a:latin typeface="-apple-system"/>
              </a:rPr>
              <a:t>IRI</a:t>
            </a:r>
            <a:r>
              <a:rPr lang="zh-CN" altLang="en-US" b="0" i="0" dirty="0">
                <a:solidFill>
                  <a:srgbClr val="121212"/>
                </a:solidFill>
                <a:effectLst/>
                <a:latin typeface="-apple-system"/>
              </a:rPr>
              <a:t>我们可以看做是</a:t>
            </a:r>
            <a:r>
              <a:rPr lang="en-US" altLang="zh-CN" b="0" i="0" dirty="0">
                <a:solidFill>
                  <a:srgbClr val="121212"/>
                </a:solidFill>
                <a:effectLst/>
                <a:latin typeface="-apple-system"/>
              </a:rPr>
              <a:t>URI</a:t>
            </a:r>
            <a:r>
              <a:rPr lang="zh-CN" altLang="en-US" b="0" i="0" dirty="0">
                <a:solidFill>
                  <a:srgbClr val="121212"/>
                </a:solidFill>
                <a:effectLst/>
                <a:latin typeface="-apple-system"/>
              </a:rPr>
              <a:t>或者</a:t>
            </a:r>
            <a:r>
              <a:rPr lang="en-US" altLang="zh-CN" b="0" i="0" dirty="0">
                <a:solidFill>
                  <a:srgbClr val="121212"/>
                </a:solidFill>
                <a:effectLst/>
                <a:latin typeface="-apple-system"/>
              </a:rPr>
              <a:t>URL</a:t>
            </a:r>
            <a:r>
              <a:rPr lang="zh-CN" altLang="en-US" b="0" i="0" dirty="0">
                <a:solidFill>
                  <a:srgbClr val="121212"/>
                </a:solidFill>
                <a:effectLst/>
                <a:latin typeface="-apple-system"/>
              </a:rPr>
              <a:t>的泛化和推广，它在整个网络或者图中唯一定义了一个实体</a:t>
            </a:r>
            <a:r>
              <a:rPr lang="en-US" altLang="zh-CN" b="0" i="0" dirty="0">
                <a:solidFill>
                  <a:srgbClr val="121212"/>
                </a:solidFill>
                <a:effectLst/>
                <a:latin typeface="-apple-system"/>
              </a:rPr>
              <a:t>/</a:t>
            </a:r>
            <a:r>
              <a:rPr lang="zh-CN" altLang="en-US" b="0" i="0" dirty="0">
                <a:solidFill>
                  <a:srgbClr val="121212"/>
                </a:solidFill>
                <a:effectLst/>
                <a:latin typeface="-apple-system"/>
              </a:rPr>
              <a:t>资源，和我们的身份证号类似。</a:t>
            </a:r>
          </a:p>
          <a:p>
            <a:pPr algn="l"/>
            <a:r>
              <a:rPr lang="en-US" altLang="zh-CN" b="0" i="0" dirty="0">
                <a:solidFill>
                  <a:srgbClr val="121212"/>
                </a:solidFill>
                <a:effectLst/>
                <a:latin typeface="-apple-system"/>
              </a:rPr>
              <a:t>literal</a:t>
            </a:r>
            <a:r>
              <a:rPr lang="zh-CN" altLang="en-US" b="0" i="0" dirty="0">
                <a:solidFill>
                  <a:srgbClr val="121212"/>
                </a:solidFill>
                <a:effectLst/>
                <a:latin typeface="-apple-system"/>
              </a:rPr>
              <a:t>是字面量，我们可以把它看做是带有数据类型的纯文本，比如我们在第一个部分中提到的罗纳尔多原名可以表示为</a:t>
            </a:r>
            <a:r>
              <a:rPr lang="en-US" altLang="zh-CN" b="0" i="0" dirty="0">
                <a:solidFill>
                  <a:srgbClr val="121212"/>
                </a:solidFill>
                <a:effectLst/>
                <a:latin typeface="-apple-system"/>
              </a:rPr>
              <a:t>"Ronaldo Luís </a:t>
            </a:r>
            <a:r>
              <a:rPr lang="en-US" altLang="zh-CN" b="0" i="0" dirty="0" err="1">
                <a:solidFill>
                  <a:srgbClr val="121212"/>
                </a:solidFill>
                <a:effectLst/>
                <a:latin typeface="-apple-system"/>
              </a:rPr>
              <a:t>Nazário</a:t>
            </a:r>
            <a:r>
              <a:rPr lang="en-US" altLang="zh-CN" b="0" i="0" dirty="0">
                <a:solidFill>
                  <a:srgbClr val="121212"/>
                </a:solidFill>
                <a:effectLst/>
                <a:latin typeface="-apple-system"/>
              </a:rPr>
              <a:t> de Lima"^^</a:t>
            </a:r>
            <a:r>
              <a:rPr lang="en-US" altLang="zh-CN" b="0" i="0" dirty="0" err="1">
                <a:solidFill>
                  <a:srgbClr val="121212"/>
                </a:solidFill>
                <a:effectLst/>
                <a:latin typeface="-apple-system"/>
              </a:rPr>
              <a:t>xsd:string</a:t>
            </a:r>
            <a:r>
              <a:rPr lang="zh-CN" altLang="en-US" b="0" i="0" dirty="0">
                <a:solidFill>
                  <a:srgbClr val="121212"/>
                </a:solidFill>
                <a:effectLst/>
                <a:latin typeface="-apple-system"/>
              </a:rPr>
              <a:t>。</a:t>
            </a:r>
          </a:p>
          <a:p>
            <a:pPr algn="l"/>
            <a:r>
              <a:rPr lang="en-US" altLang="zh-CN" b="0" i="0" dirty="0">
                <a:solidFill>
                  <a:srgbClr val="121212"/>
                </a:solidFill>
                <a:effectLst/>
                <a:latin typeface="-apple-system"/>
              </a:rPr>
              <a:t>blank node</a:t>
            </a:r>
            <a:r>
              <a:rPr lang="zh-CN" altLang="en-US" b="0" i="0" dirty="0">
                <a:solidFill>
                  <a:srgbClr val="121212"/>
                </a:solidFill>
                <a:effectLst/>
                <a:latin typeface="-apple-system"/>
              </a:rPr>
              <a:t>简单来说就是没有</a:t>
            </a:r>
            <a:r>
              <a:rPr lang="en-US" altLang="zh-CN" b="0" i="0" dirty="0">
                <a:solidFill>
                  <a:srgbClr val="121212"/>
                </a:solidFill>
                <a:effectLst/>
                <a:latin typeface="-apple-system"/>
              </a:rPr>
              <a:t>IRI</a:t>
            </a:r>
            <a:r>
              <a:rPr lang="zh-CN" altLang="en-US" b="0" i="0" dirty="0">
                <a:solidFill>
                  <a:srgbClr val="121212"/>
                </a:solidFill>
                <a:effectLst/>
                <a:latin typeface="-apple-system"/>
              </a:rPr>
              <a:t>和</a:t>
            </a:r>
            <a:r>
              <a:rPr lang="en-US" altLang="zh-CN" b="0" i="0" dirty="0">
                <a:solidFill>
                  <a:srgbClr val="121212"/>
                </a:solidFill>
                <a:effectLst/>
                <a:latin typeface="-apple-system"/>
              </a:rPr>
              <a:t>literal</a:t>
            </a:r>
            <a:r>
              <a:rPr lang="zh-CN" altLang="en-US" b="0" i="0" dirty="0">
                <a:solidFill>
                  <a:srgbClr val="121212"/>
                </a:solidFill>
                <a:effectLst/>
                <a:latin typeface="-apple-system"/>
              </a:rPr>
              <a:t>的资源，或者说匿名资源。</a:t>
            </a:r>
            <a:endParaRPr lang="en-US" altLang="zh-CN" b="0" i="0" dirty="0">
              <a:solidFill>
                <a:srgbClr val="121212"/>
              </a:solidFill>
              <a:effectLst/>
              <a:latin typeface="-apple-system"/>
            </a:endParaRPr>
          </a:p>
          <a:p>
            <a:r>
              <a:rPr lang="zh-CN" altLang="en-US" b="0" i="0" dirty="0">
                <a:solidFill>
                  <a:srgbClr val="121212"/>
                </a:solidFill>
                <a:effectLst/>
                <a:latin typeface="-apple-system"/>
              </a:rPr>
              <a:t>这里</a:t>
            </a:r>
            <a:r>
              <a:rPr lang="en-US" altLang="zh-CN" b="0" i="0" dirty="0" err="1">
                <a:solidFill>
                  <a:srgbClr val="121212"/>
                </a:solidFill>
                <a:effectLst/>
                <a:latin typeface="-apple-system"/>
              </a:rPr>
              <a:t>kg:Person</a:t>
            </a:r>
            <a:r>
              <a:rPr lang="zh-CN" altLang="en-US" b="0" i="0" dirty="0">
                <a:solidFill>
                  <a:srgbClr val="121212"/>
                </a:solidFill>
                <a:effectLst/>
                <a:latin typeface="-apple-system"/>
              </a:rPr>
              <a:t>，</a:t>
            </a:r>
            <a:r>
              <a:rPr lang="en-US" altLang="zh-CN" b="0" i="0" dirty="0" err="1">
                <a:solidFill>
                  <a:srgbClr val="121212"/>
                </a:solidFill>
                <a:effectLst/>
                <a:latin typeface="-apple-system"/>
              </a:rPr>
              <a:t>kg:Place</a:t>
            </a:r>
            <a:r>
              <a:rPr lang="zh-CN" altLang="en-US" b="0" i="0" dirty="0">
                <a:solidFill>
                  <a:srgbClr val="121212"/>
                </a:solidFill>
                <a:effectLst/>
                <a:latin typeface="-apple-system"/>
              </a:rPr>
              <a:t>，</a:t>
            </a:r>
            <a:r>
              <a:rPr lang="en-US" altLang="zh-CN" b="0" i="0" dirty="0" err="1">
                <a:solidFill>
                  <a:srgbClr val="121212"/>
                </a:solidFill>
                <a:effectLst/>
                <a:latin typeface="-apple-system"/>
              </a:rPr>
              <a:t>kg:hasBirthPlace</a:t>
            </a:r>
            <a:r>
              <a:rPr lang="zh-CN" altLang="en-US" b="0" i="0" dirty="0">
                <a:solidFill>
                  <a:srgbClr val="121212"/>
                </a:solidFill>
                <a:effectLst/>
                <a:latin typeface="-apple-system"/>
              </a:rPr>
              <a:t>，</a:t>
            </a:r>
            <a:r>
              <a:rPr lang="en-US" altLang="zh-CN" b="0" i="0" dirty="0" err="1">
                <a:solidFill>
                  <a:srgbClr val="121212"/>
                </a:solidFill>
                <a:effectLst/>
                <a:latin typeface="-apple-system"/>
              </a:rPr>
              <a:t>kg:fullName</a:t>
            </a:r>
            <a:r>
              <a:rPr lang="zh-CN" altLang="en-US" b="0" i="0" dirty="0">
                <a:solidFill>
                  <a:srgbClr val="121212"/>
                </a:solidFill>
                <a:effectLst/>
                <a:latin typeface="-apple-system"/>
              </a:rPr>
              <a:t>是我们在</a:t>
            </a:r>
            <a:r>
              <a:rPr lang="en-US" altLang="zh-CN" b="0" i="0" dirty="0">
                <a:solidFill>
                  <a:srgbClr val="121212"/>
                </a:solidFill>
                <a:effectLst/>
                <a:latin typeface="-apple-system"/>
              </a:rPr>
              <a:t>Ontology</a:t>
            </a:r>
            <a:r>
              <a:rPr lang="zh-CN" altLang="en-US" b="0" i="0" dirty="0">
                <a:solidFill>
                  <a:srgbClr val="121212"/>
                </a:solidFill>
                <a:effectLst/>
                <a:latin typeface="-apple-system"/>
              </a:rPr>
              <a:t>中定义好的类和关系。</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27</a:t>
            </a:fld>
            <a:endParaRPr lang="zh-CN" altLang="en-US"/>
          </a:p>
        </p:txBody>
      </p:sp>
    </p:spTree>
    <p:extLst>
      <p:ext uri="{BB962C8B-B14F-4D97-AF65-F5344CB8AC3E}">
        <p14:creationId xmlns:p14="http://schemas.microsoft.com/office/powerpoint/2010/main" val="356286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RDF</a:t>
            </a:r>
            <a:r>
              <a:rPr lang="zh-CN" altLang="en-US" dirty="0"/>
              <a:t>用到了类以及属性描述个体之间的关系。这些类和属性由模式（</a:t>
            </a:r>
            <a:r>
              <a:rPr lang="en-US" altLang="zh-CN" dirty="0"/>
              <a:t>Schema</a:t>
            </a:r>
            <a:r>
              <a:rPr lang="zh-CN" altLang="en-US" dirty="0"/>
              <a:t>）定义。</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28</a:t>
            </a:fld>
            <a:endParaRPr lang="zh-CN" altLang="en-US"/>
          </a:p>
        </p:txBody>
      </p:sp>
    </p:spTree>
    <p:extLst>
      <p:ext uri="{BB962C8B-B14F-4D97-AF65-F5344CB8AC3E}">
        <p14:creationId xmlns:p14="http://schemas.microsoft.com/office/powerpoint/2010/main" val="3424114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sz="1200" dirty="0" err="1">
                <a:latin typeface="微软雅黑" panose="020B0503020204020204" pitchFamily="34" charset="-122"/>
                <a:ea typeface="微软雅黑" panose="020B0503020204020204" pitchFamily="34" charset="-122"/>
              </a:rPr>
              <a:t>rdf:type</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：用于指定个体的类；</a:t>
            </a:r>
            <a:endParaRPr lang="en-US" altLang="zh-CN" sz="1200" dirty="0">
              <a:latin typeface="微软雅黑" panose="020B0503020204020204" pitchFamily="34" charset="-122"/>
              <a:ea typeface="微软雅黑" panose="020B0503020204020204" pitchFamily="34" charset="-122"/>
            </a:endParaRPr>
          </a:p>
          <a:p>
            <a:pPr>
              <a:lnSpc>
                <a:spcPct val="120000"/>
              </a:lnSpc>
            </a:pPr>
            <a:r>
              <a:rPr lang="en-US" altLang="zh-CN" sz="1200" dirty="0" err="1">
                <a:latin typeface="微软雅黑" panose="020B0503020204020204" pitchFamily="34" charset="-122"/>
                <a:ea typeface="微软雅黑" panose="020B0503020204020204" pitchFamily="34" charset="-122"/>
              </a:rPr>
              <a:t>rdf:subClassOf</a:t>
            </a:r>
            <a:r>
              <a:rPr lang="zh-CN" altLang="en-US" sz="1200" dirty="0">
                <a:latin typeface="微软雅黑" panose="020B0503020204020204" pitchFamily="34" charset="-122"/>
                <a:ea typeface="微软雅黑" panose="020B0503020204020204" pitchFamily="34" charset="-122"/>
              </a:rPr>
              <a:t> ：用于指定类的父亲；</a:t>
            </a:r>
            <a:endParaRPr lang="en-US" altLang="zh-CN" sz="1200" dirty="0">
              <a:latin typeface="微软雅黑" panose="020B0503020204020204" pitchFamily="34" charset="-122"/>
              <a:ea typeface="微软雅黑" panose="020B0503020204020204" pitchFamily="34" charset="-122"/>
            </a:endParaRPr>
          </a:p>
          <a:p>
            <a:pPr>
              <a:lnSpc>
                <a:spcPct val="120000"/>
              </a:lnSpc>
            </a:pPr>
            <a:r>
              <a:rPr lang="en-US" altLang="zh-CN" sz="1200" dirty="0" err="1">
                <a:latin typeface="微软雅黑" panose="020B0503020204020204" pitchFamily="34" charset="-122"/>
                <a:ea typeface="微软雅黑" panose="020B0503020204020204" pitchFamily="34" charset="-122"/>
              </a:rPr>
              <a:t>rdf:subPropertyOf</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：用于指定属性的父属性；</a:t>
            </a:r>
            <a:endParaRPr lang="en-US" altLang="zh-CN" sz="1200" dirty="0">
              <a:latin typeface="微软雅黑" panose="020B0503020204020204" pitchFamily="34" charset="-122"/>
              <a:ea typeface="微软雅黑" panose="020B0503020204020204" pitchFamily="34" charset="-122"/>
            </a:endParaRPr>
          </a:p>
          <a:p>
            <a:pPr>
              <a:lnSpc>
                <a:spcPct val="120000"/>
              </a:lnSpc>
            </a:pPr>
            <a:r>
              <a:rPr lang="en-US" altLang="zh-CN" sz="1200" dirty="0" err="1">
                <a:latin typeface="微软雅黑" panose="020B0503020204020204" pitchFamily="34" charset="-122"/>
                <a:ea typeface="微软雅黑" panose="020B0503020204020204" pitchFamily="34" charset="-122"/>
              </a:rPr>
              <a:t>rdf:domain</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：用于指定属性的定义域；</a:t>
            </a:r>
            <a:endParaRPr lang="en-US" altLang="zh-CN" sz="1200" dirty="0">
              <a:latin typeface="微软雅黑" panose="020B0503020204020204" pitchFamily="34" charset="-122"/>
              <a:ea typeface="微软雅黑" panose="020B0503020204020204" pitchFamily="34" charset="-122"/>
            </a:endParaRPr>
          </a:p>
          <a:p>
            <a:pPr>
              <a:lnSpc>
                <a:spcPct val="120000"/>
              </a:lnSpc>
            </a:pPr>
            <a:r>
              <a:rPr lang="en-US" altLang="zh-CN" sz="1200" dirty="0" err="1">
                <a:latin typeface="微软雅黑" panose="020B0503020204020204" pitchFamily="34" charset="-122"/>
                <a:ea typeface="微软雅黑" panose="020B0503020204020204" pitchFamily="34" charset="-122"/>
              </a:rPr>
              <a:t>rdf:range</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：用于指定属性的值域。</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3DC03D9-13DC-4FB2-A39B-0F17BF4D9D0C}" type="slidenum">
              <a:rPr lang="zh-CN" altLang="en-US" smtClean="0"/>
              <a:t>29</a:t>
            </a:fld>
            <a:endParaRPr lang="zh-CN" altLang="en-US"/>
          </a:p>
        </p:txBody>
      </p:sp>
    </p:spTree>
    <p:extLst>
      <p:ext uri="{BB962C8B-B14F-4D97-AF65-F5344CB8AC3E}">
        <p14:creationId xmlns:p14="http://schemas.microsoft.com/office/powerpoint/2010/main" val="3269468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前面介绍了</a:t>
            </a:r>
            <a:r>
              <a:rPr lang="en-US" altLang="zh-CN" dirty="0"/>
              <a:t>RDF</a:t>
            </a:r>
            <a:r>
              <a:rPr lang="zh-CN" altLang="en-US" dirty="0"/>
              <a:t>和</a:t>
            </a:r>
            <a:r>
              <a:rPr lang="en-US" altLang="zh-CN" dirty="0"/>
              <a:t>RDFS</a:t>
            </a:r>
            <a:r>
              <a:rPr lang="zh-CN" altLang="en-US" dirty="0"/>
              <a:t>，通过</a:t>
            </a:r>
            <a:r>
              <a:rPr lang="en-US" altLang="zh-CN" dirty="0"/>
              <a:t>RDF</a:t>
            </a:r>
            <a:r>
              <a:rPr lang="zh-CN" altLang="en-US" dirty="0"/>
              <a:t>（</a:t>
            </a:r>
            <a:r>
              <a:rPr lang="en-US" altLang="zh-CN" dirty="0"/>
              <a:t>S</a:t>
            </a:r>
            <a:r>
              <a:rPr lang="zh-CN" altLang="en-US" dirty="0"/>
              <a:t>）可以表示一些简单的语 义，但在更复杂的场景下，</a:t>
            </a:r>
            <a:r>
              <a:rPr lang="en-US" altLang="zh-CN" dirty="0"/>
              <a:t>RDF</a:t>
            </a:r>
            <a:r>
              <a:rPr lang="zh-CN" altLang="en-US" dirty="0"/>
              <a:t>（</a:t>
            </a:r>
            <a:r>
              <a:rPr lang="en-US" altLang="zh-CN" dirty="0"/>
              <a:t>S</a:t>
            </a:r>
            <a:r>
              <a:rPr lang="zh-CN" altLang="en-US" dirty="0"/>
              <a:t>）语义的表达能力显得太弱，还缺 少常用的特征： </a:t>
            </a:r>
            <a:endParaRPr lang="en-US" altLang="zh-CN" dirty="0"/>
          </a:p>
          <a:p>
            <a:r>
              <a:rPr lang="en-US" altLang="zh-CN" dirty="0"/>
              <a:t>1</a:t>
            </a:r>
            <a:r>
              <a:rPr lang="zh-CN" altLang="en-US" dirty="0"/>
              <a:t>）对于局部值域的属性定义。</a:t>
            </a:r>
            <a:r>
              <a:rPr lang="en-US" altLang="zh-CN" dirty="0"/>
              <a:t>RDF</a:t>
            </a:r>
            <a:r>
              <a:rPr lang="zh-CN" altLang="en-US" dirty="0"/>
              <a:t>（</a:t>
            </a:r>
            <a:r>
              <a:rPr lang="en-US" altLang="zh-CN" dirty="0"/>
              <a:t>S</a:t>
            </a:r>
            <a:r>
              <a:rPr lang="zh-CN" altLang="en-US" dirty="0"/>
              <a:t>）中通过</a:t>
            </a:r>
            <a:r>
              <a:rPr lang="en-US" altLang="zh-CN" dirty="0"/>
              <a:t>rdfs:range</a:t>
            </a:r>
            <a:r>
              <a:rPr lang="zh-CN" altLang="en-US" dirty="0"/>
              <a:t>定义了属性的值域，该值域是全局性的，无法说明该属性应用于某些具体的 类时具有的特殊值域限制，如无法声明父母至少有一个孩子。 </a:t>
            </a:r>
            <a:endParaRPr lang="en-US" altLang="zh-CN" dirty="0"/>
          </a:p>
          <a:p>
            <a:r>
              <a:rPr lang="en-US" altLang="zh-CN" dirty="0"/>
              <a:t>2</a:t>
            </a:r>
            <a:r>
              <a:rPr lang="zh-CN" altLang="en-US" dirty="0"/>
              <a:t>）类、属性、个体的等价性。</a:t>
            </a:r>
            <a:r>
              <a:rPr lang="en-US" altLang="zh-CN" dirty="0"/>
              <a:t>RDF</a:t>
            </a:r>
            <a:r>
              <a:rPr lang="zh-CN" altLang="en-US" dirty="0"/>
              <a:t>（</a:t>
            </a:r>
            <a:r>
              <a:rPr lang="en-US" altLang="zh-CN" dirty="0"/>
              <a:t>S</a:t>
            </a:r>
            <a:r>
              <a:rPr lang="zh-CN" altLang="en-US" dirty="0"/>
              <a:t>）中无法声明两个类或 多个类、属性和个体是等价还是不等价，如无法声明</a:t>
            </a:r>
            <a:r>
              <a:rPr lang="en-US" altLang="zh-CN" dirty="0"/>
              <a:t>Tim-</a:t>
            </a:r>
            <a:r>
              <a:rPr lang="en-US" altLang="zh-CN" dirty="0" err="1"/>
              <a:t>Berns</a:t>
            </a:r>
            <a:r>
              <a:rPr lang="en-US" altLang="zh-CN" dirty="0"/>
              <a:t> Lee</a:t>
            </a:r>
            <a:r>
              <a:rPr lang="zh-CN" altLang="en-US" dirty="0"/>
              <a:t>和 </a:t>
            </a:r>
            <a:r>
              <a:rPr lang="en-US" altLang="zh-CN" dirty="0" err="1"/>
              <a:t>T.B.Lee</a:t>
            </a:r>
            <a:r>
              <a:rPr lang="zh-CN" altLang="en-US" dirty="0"/>
              <a:t>是同一个人。 </a:t>
            </a:r>
            <a:endParaRPr lang="en-US" altLang="zh-CN" dirty="0"/>
          </a:p>
          <a:p>
            <a:r>
              <a:rPr lang="en-US" altLang="zh-CN" dirty="0"/>
              <a:t>3</a:t>
            </a:r>
            <a:r>
              <a:rPr lang="zh-CN" altLang="en-US" dirty="0"/>
              <a:t>）不相交类的定义。在 </a:t>
            </a:r>
            <a:r>
              <a:rPr lang="en-US" altLang="zh-CN" dirty="0"/>
              <a:t>RDF</a:t>
            </a:r>
            <a:r>
              <a:rPr lang="zh-CN" altLang="en-US" dirty="0"/>
              <a:t>（</a:t>
            </a:r>
            <a:r>
              <a:rPr lang="en-US" altLang="zh-CN" dirty="0"/>
              <a:t>S</a:t>
            </a:r>
            <a:r>
              <a:rPr lang="zh-CN" altLang="en-US" dirty="0"/>
              <a:t>）中只能声明子类关系，如男人和女人都是人的子类，但无法声明这两个类是不相交的。</a:t>
            </a:r>
            <a:endParaRPr lang="en-US" altLang="zh-CN" dirty="0"/>
          </a:p>
          <a:p>
            <a:r>
              <a:rPr lang="en-US" altLang="zh-CN" dirty="0"/>
              <a:t>4</a:t>
            </a:r>
            <a:r>
              <a:rPr lang="zh-CN" altLang="en-US" dirty="0"/>
              <a:t>）基数约束。即对某属性值可能或必需的取值范围进行约束， 如说明一个人有双亲（包括两个人），一门课至少有一名教师等</a:t>
            </a:r>
            <a:endParaRPr lang="en-US" altLang="zh-CN" dirty="0"/>
          </a:p>
          <a:p>
            <a:r>
              <a:rPr lang="en-US" altLang="zh-CN" dirty="0"/>
              <a:t>5</a:t>
            </a:r>
            <a:r>
              <a:rPr lang="zh-CN" altLang="en-US" dirty="0"/>
              <a:t>）关于属性特性的描述。即声明属性的某些特性，如传递性、 函数性、对称性，以及声明一个属性是另一个属性的逆属性等，如大于关系的逆关系是小于关系。 </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30</a:t>
            </a:fld>
            <a:endParaRPr lang="zh-CN" altLang="en-US"/>
          </a:p>
        </p:txBody>
      </p:sp>
    </p:spTree>
    <p:extLst>
      <p:ext uri="{BB962C8B-B14F-4D97-AF65-F5344CB8AC3E}">
        <p14:creationId xmlns:p14="http://schemas.microsoft.com/office/powerpoint/2010/main" val="56852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31</a:t>
            </a:fld>
            <a:endParaRPr lang="zh-CN" altLang="en-US"/>
          </a:p>
        </p:txBody>
      </p:sp>
    </p:spTree>
    <p:extLst>
      <p:ext uri="{BB962C8B-B14F-4D97-AF65-F5344CB8AC3E}">
        <p14:creationId xmlns:p14="http://schemas.microsoft.com/office/powerpoint/2010/main" val="312298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在前面提到的一些知识图谱的表示方法中，其基础大多是以三元组的方法对知识进行组织。在具体的知识库网络中，节点对应着三元组的 头实体和尾实体，边对应着三元组的关系。虽然这种离散的符号化的表 达方式可以非常有效地将数据结构化，但是在当前的大规模应用上也面 临着巨大的挑战。 </a:t>
            </a:r>
            <a:endParaRPr lang="en-US" altLang="zh-CN" dirty="0"/>
          </a:p>
          <a:p>
            <a:r>
              <a:rPr lang="zh-CN" altLang="en-US" dirty="0"/>
              <a:t>知识以基于离散符号的方法进行表达，但这些符号并不能在计算机 中表达相应语义层面的信息，也不能进行语义计算，对下游的一些应用 并不友好。在基于网络结构的知识图谱上进行相关应用时，因为图结构 的特殊性，应用算法的使用与图算法有关，相关算法具有较高的复杂 度，面对大规模的知识库很难扩展。 </a:t>
            </a:r>
            <a:endParaRPr lang="en-US" altLang="zh-CN" dirty="0"/>
          </a:p>
          <a:p>
            <a:r>
              <a:rPr lang="zh-CN" altLang="en-US" dirty="0"/>
              <a:t>数据具有一定的稀疏性，现实中的知识图谱无论是实体还是关系都 有长尾分布的情况，也就是某一个实体或关系具有极少的实例样本，这 种现象会影响某些应用的准确率。 </a:t>
            </a:r>
            <a:endParaRPr lang="en-US" altLang="zh-CN" dirty="0"/>
          </a:p>
          <a:p>
            <a:r>
              <a:rPr lang="zh-CN" altLang="en-US" dirty="0"/>
              <a:t>这种表示方法虽然简单，但是可以看出其并没有编码语义层面的信息，稀疏性非常强，当整个词典非常大时，编码出向量的维度也会很大。 </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32</a:t>
            </a:fld>
            <a:endParaRPr lang="zh-CN" altLang="en-US"/>
          </a:p>
        </p:txBody>
      </p:sp>
    </p:spTree>
    <p:extLst>
      <p:ext uri="{BB962C8B-B14F-4D97-AF65-F5344CB8AC3E}">
        <p14:creationId xmlns:p14="http://schemas.microsoft.com/office/powerpoint/2010/main" val="1704777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具体的方法是先收集所有文本的可见词汇并组成一个词典，再对所 有词进行编号，对于每个文本，可以使用一个表示每个词出现次数的向 量来表示，该向量的每一个维度的数字表示该维度所指代的词在该文本 中出现的次数。</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33</a:t>
            </a:fld>
            <a:endParaRPr lang="zh-CN" altLang="en-US"/>
          </a:p>
        </p:txBody>
      </p:sp>
    </p:spTree>
    <p:extLst>
      <p:ext uri="{BB962C8B-B14F-4D97-AF65-F5344CB8AC3E}">
        <p14:creationId xmlns:p14="http://schemas.microsoft.com/office/powerpoint/2010/main" val="856628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前面的对词的表示方法并没有考虑语义层面的信息</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34</a:t>
            </a:fld>
            <a:endParaRPr lang="zh-CN" altLang="en-US"/>
          </a:p>
        </p:txBody>
      </p:sp>
    </p:spTree>
    <p:extLst>
      <p:ext uri="{BB962C8B-B14F-4D97-AF65-F5344CB8AC3E}">
        <p14:creationId xmlns:p14="http://schemas.microsoft.com/office/powerpoint/2010/main" val="4218189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实体可以是各种对象，字面量等</a:t>
            </a:r>
            <a:endParaRPr lang="en-US" altLang="zh-CN" b="0" i="0" dirty="0">
              <a:solidFill>
                <a:srgbClr val="191919"/>
              </a:solidFill>
              <a:effectLst/>
              <a:latin typeface="PingFang SC"/>
            </a:endParaRPr>
          </a:p>
          <a:p>
            <a:endParaRPr lang="en-US" altLang="zh-CN" b="0" i="0" dirty="0">
              <a:solidFill>
                <a:srgbClr val="191919"/>
              </a:solidFill>
              <a:effectLst/>
              <a:latin typeface="PingFang SC"/>
            </a:endParaRPr>
          </a:p>
          <a:p>
            <a:r>
              <a:rPr lang="zh-CN" altLang="en-US" b="0" i="0" dirty="0">
                <a:solidFill>
                  <a:srgbClr val="191919"/>
                </a:solidFill>
                <a:effectLst/>
                <a:latin typeface="PingFang SC"/>
              </a:rPr>
              <a:t>英国阿伯丁大学</a:t>
            </a:r>
            <a:r>
              <a:rPr lang="en-US" altLang="zh-CN" b="0" i="0" dirty="0">
                <a:solidFill>
                  <a:srgbClr val="191919"/>
                </a:solidFill>
                <a:effectLst/>
                <a:latin typeface="PingFang SC"/>
              </a:rPr>
              <a:t>Jeff </a:t>
            </a:r>
            <a:r>
              <a:rPr lang="en-US" altLang="zh-CN" b="0" i="0" dirty="0" err="1">
                <a:solidFill>
                  <a:srgbClr val="191919"/>
                </a:solidFill>
                <a:effectLst/>
                <a:latin typeface="PingFang SC"/>
              </a:rPr>
              <a:t>Z.Pan</a:t>
            </a:r>
            <a:r>
              <a:rPr lang="zh-CN" altLang="en-US" b="0" i="0" dirty="0">
                <a:solidFill>
                  <a:srgbClr val="191919"/>
                </a:solidFill>
                <a:effectLst/>
                <a:latin typeface="PingFang SC"/>
              </a:rPr>
              <a:t>教授 </a:t>
            </a:r>
            <a:r>
              <a:rPr lang="en-US" altLang="zh-CN" b="0" i="0" dirty="0">
                <a:solidFill>
                  <a:srgbClr val="121212"/>
                </a:solidFill>
                <a:effectLst/>
                <a:latin typeface="-apple-system"/>
              </a:rPr>
              <a:t>“Exploiting Linked Data and Knowledge Graphs in Large </a:t>
            </a:r>
            <a:r>
              <a:rPr lang="en-US" altLang="zh-CN" b="0" i="0" dirty="0" err="1">
                <a:solidFill>
                  <a:srgbClr val="121212"/>
                </a:solidFill>
                <a:effectLst/>
                <a:latin typeface="-apple-system"/>
              </a:rPr>
              <a:t>Organisations</a:t>
            </a:r>
            <a:r>
              <a:rPr lang="en-US" altLang="zh-CN" b="0" i="0" dirty="0">
                <a:solidFill>
                  <a:srgbClr val="121212"/>
                </a:solidFill>
                <a:effectLst/>
                <a:latin typeface="-apple-system"/>
              </a:rPr>
              <a:t>”</a:t>
            </a:r>
            <a:r>
              <a:rPr lang="zh-CN" altLang="en-US" b="0" i="0" dirty="0">
                <a:solidFill>
                  <a:srgbClr val="121212"/>
                </a:solidFill>
                <a:effectLst/>
                <a:latin typeface="-apple-system"/>
              </a:rPr>
              <a:t>这本书对于知识图谱的定义</a:t>
            </a:r>
            <a:endParaRPr lang="en-US" altLang="zh-CN" b="0" i="0" dirty="0">
              <a:solidFill>
                <a:srgbClr val="121212"/>
              </a:solidFill>
              <a:effectLst/>
              <a:latin typeface="-apple-system"/>
            </a:endParaRPr>
          </a:p>
          <a:p>
            <a:r>
              <a:rPr lang="zh-CN" altLang="en-US" b="0" i="0" dirty="0">
                <a:solidFill>
                  <a:srgbClr val="121212"/>
                </a:solidFill>
                <a:effectLst/>
                <a:latin typeface="-apple-system"/>
              </a:rPr>
              <a:t>在一项任务中，只要有 关系分析的需求，知识图谱就有可能排上用场。</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a:t>
            </a:fld>
            <a:endParaRPr lang="zh-CN" altLang="en-US"/>
          </a:p>
        </p:txBody>
      </p:sp>
    </p:spTree>
    <p:extLst>
      <p:ext uri="{BB962C8B-B14F-4D97-AF65-F5344CB8AC3E}">
        <p14:creationId xmlns:p14="http://schemas.microsoft.com/office/powerpoint/2010/main" val="15869394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CBoW</a:t>
            </a:r>
            <a:r>
              <a:rPr lang="zh-CN" altLang="en-US" dirty="0"/>
              <a:t>也就是连续词袋模型（</a:t>
            </a:r>
            <a:r>
              <a:rPr lang="en-US" altLang="zh-CN" dirty="0"/>
              <a:t>Continuous Bag-of-Words</a:t>
            </a:r>
            <a:r>
              <a:rPr lang="zh-CN" altLang="en-US" dirty="0"/>
              <a:t>），和之前 提到的</a:t>
            </a:r>
            <a:r>
              <a:rPr lang="en-US" altLang="zh-CN" dirty="0"/>
              <a:t>BoW</a:t>
            </a:r>
            <a:r>
              <a:rPr lang="zh-CN" altLang="en-US" dirty="0"/>
              <a:t>相似之处在于该模型也不用考虑词序的信息。其主要思想 是，用上下文预测中心词，从而训练出的词向量包含了一定的上下文信 息。如图所示，其中</a:t>
            </a:r>
            <a:r>
              <a:rPr lang="en-US" altLang="zh-CN" dirty="0" err="1"/>
              <a:t>wn</a:t>
            </a:r>
            <a:r>
              <a:rPr lang="zh-CN" altLang="en-US" dirty="0"/>
              <a:t>是中心词， </a:t>
            </a:r>
            <a:r>
              <a:rPr lang="en-US" altLang="zh-CN" dirty="0"/>
              <a:t>wn−2 ,wn−1 ,wn+1 ,wn+2</a:t>
            </a:r>
            <a:r>
              <a:rPr lang="zh-CN" altLang="en-US" dirty="0"/>
              <a:t>为该中 心词的上下文的词。将上下文词的独热表示与词向量矩阵</a:t>
            </a:r>
            <a:r>
              <a:rPr lang="en-US" altLang="zh-CN" dirty="0"/>
              <a:t>E</a:t>
            </a:r>
            <a:r>
              <a:rPr lang="zh-CN" altLang="en-US" dirty="0"/>
              <a:t>相乘，提取 相应的词向量并求和得到投影层，然后再经过一个 </a:t>
            </a:r>
            <a:r>
              <a:rPr lang="en-US" altLang="zh-CN" dirty="0" err="1"/>
              <a:t>Softmax</a:t>
            </a:r>
            <a:r>
              <a:rPr lang="en-US" altLang="zh-CN" dirty="0"/>
              <a:t> </a:t>
            </a:r>
            <a:r>
              <a:rPr lang="zh-CN" altLang="en-US" dirty="0"/>
              <a:t>层最终得到 输出，输出的每一维表达的就是词表中每个词作为该上下文的中心词的 概率。整个模型在训练的过程就像是一个窗口在训练语料上进行滑动， 所以被称为连续词袋模型。</a:t>
            </a:r>
            <a:endParaRPr lang="en-US" altLang="zh-CN" dirty="0"/>
          </a:p>
          <a:p>
            <a:r>
              <a:rPr lang="zh-CN" altLang="en-US" b="0" i="0" dirty="0">
                <a:solidFill>
                  <a:srgbClr val="000000"/>
                </a:solidFill>
                <a:effectLst/>
                <a:latin typeface="Verdana" panose="020B0604030504040204" pitchFamily="34" charset="0"/>
              </a:rPr>
              <a:t>这样我们这个</a:t>
            </a:r>
            <a:r>
              <a:rPr lang="en-US" altLang="zh-CN" b="0" i="0" dirty="0">
                <a:solidFill>
                  <a:srgbClr val="000000"/>
                </a:solidFill>
                <a:effectLst/>
                <a:latin typeface="Verdana" panose="020B0604030504040204" pitchFamily="34" charset="0"/>
              </a:rPr>
              <a:t>CBOW</a:t>
            </a:r>
            <a:r>
              <a:rPr lang="zh-CN" altLang="en-US" b="0" i="0" dirty="0">
                <a:solidFill>
                  <a:srgbClr val="000000"/>
                </a:solidFill>
                <a:effectLst/>
                <a:latin typeface="Verdana" panose="020B0604030504040204" pitchFamily="34" charset="0"/>
              </a:rPr>
              <a:t>的例子里，我们的输入是</a:t>
            </a:r>
            <a:r>
              <a:rPr lang="en-US" altLang="zh-CN" b="0" i="0" dirty="0">
                <a:solidFill>
                  <a:srgbClr val="000000"/>
                </a:solidFill>
                <a:effectLst/>
                <a:latin typeface="Verdana" panose="020B0604030504040204" pitchFamily="34" charset="0"/>
              </a:rPr>
              <a:t>8</a:t>
            </a:r>
            <a:r>
              <a:rPr lang="zh-CN" altLang="en-US" b="0" i="0" dirty="0">
                <a:solidFill>
                  <a:srgbClr val="000000"/>
                </a:solidFill>
                <a:effectLst/>
                <a:latin typeface="Verdana" panose="020B0604030504040204" pitchFamily="34" charset="0"/>
              </a:rPr>
              <a:t>个词向量，输出是所有词的</a:t>
            </a:r>
            <a:r>
              <a:rPr lang="en-US" altLang="zh-CN" b="0" i="0" dirty="0" err="1">
                <a:solidFill>
                  <a:srgbClr val="000000"/>
                </a:solidFill>
                <a:effectLst/>
                <a:latin typeface="Verdana" panose="020B0604030504040204" pitchFamily="34" charset="0"/>
              </a:rPr>
              <a:t>softmax</a:t>
            </a:r>
            <a:r>
              <a:rPr lang="zh-CN" altLang="en-US" b="0" i="0" dirty="0">
                <a:solidFill>
                  <a:srgbClr val="000000"/>
                </a:solidFill>
                <a:effectLst/>
                <a:latin typeface="Verdana" panose="020B0604030504040204" pitchFamily="34" charset="0"/>
              </a:rPr>
              <a:t>概率，对应的</a:t>
            </a:r>
            <a:r>
              <a:rPr lang="en-US" altLang="zh-CN" b="0" i="0" dirty="0">
                <a:solidFill>
                  <a:srgbClr val="000000"/>
                </a:solidFill>
                <a:effectLst/>
                <a:latin typeface="Verdana" panose="020B0604030504040204" pitchFamily="34" charset="0"/>
              </a:rPr>
              <a:t>CBOW</a:t>
            </a:r>
            <a:r>
              <a:rPr lang="zh-CN" altLang="en-US" b="0" i="0" dirty="0">
                <a:solidFill>
                  <a:srgbClr val="000000"/>
                </a:solidFill>
                <a:effectLst/>
                <a:latin typeface="Verdana" panose="020B0604030504040204" pitchFamily="34" charset="0"/>
              </a:rPr>
              <a:t>神经网络模型输入层有</a:t>
            </a:r>
            <a:r>
              <a:rPr lang="en-US" altLang="zh-CN" b="0" i="0" dirty="0">
                <a:solidFill>
                  <a:srgbClr val="000000"/>
                </a:solidFill>
                <a:effectLst/>
                <a:latin typeface="Verdana" panose="020B0604030504040204" pitchFamily="34" charset="0"/>
              </a:rPr>
              <a:t>8</a:t>
            </a:r>
            <a:r>
              <a:rPr lang="zh-CN" altLang="en-US" b="0" i="0" dirty="0">
                <a:solidFill>
                  <a:srgbClr val="000000"/>
                </a:solidFill>
                <a:effectLst/>
                <a:latin typeface="Verdana" panose="020B0604030504040204" pitchFamily="34" charset="0"/>
              </a:rPr>
              <a:t>个神经元，输出层有词汇表大小个神经元。隐藏层的神经元个数我们可以自己指定。通过</a:t>
            </a:r>
            <a:r>
              <a:rPr lang="en-US" altLang="zh-CN" b="0" i="0" dirty="0">
                <a:solidFill>
                  <a:srgbClr val="000000"/>
                </a:solidFill>
                <a:effectLst/>
                <a:latin typeface="Verdana" panose="020B0604030504040204" pitchFamily="34" charset="0"/>
              </a:rPr>
              <a:t>DNN</a:t>
            </a:r>
            <a:r>
              <a:rPr lang="zh-CN" altLang="en-US" b="0" i="0" dirty="0">
                <a:solidFill>
                  <a:srgbClr val="000000"/>
                </a:solidFill>
                <a:effectLst/>
                <a:latin typeface="Verdana" panose="020B0604030504040204" pitchFamily="34" charset="0"/>
              </a:rPr>
              <a:t>的反向传播算法，我们可以求出</a:t>
            </a:r>
            <a:r>
              <a:rPr lang="en-US" altLang="zh-CN" b="0" i="0" dirty="0">
                <a:solidFill>
                  <a:srgbClr val="000000"/>
                </a:solidFill>
                <a:effectLst/>
                <a:latin typeface="Verdana" panose="020B0604030504040204" pitchFamily="34" charset="0"/>
              </a:rPr>
              <a:t>DNN</a:t>
            </a:r>
            <a:r>
              <a:rPr lang="zh-CN" altLang="en-US" b="0" i="0" dirty="0">
                <a:solidFill>
                  <a:srgbClr val="000000"/>
                </a:solidFill>
                <a:effectLst/>
                <a:latin typeface="Verdana" panose="020B0604030504040204" pitchFamily="34" charset="0"/>
              </a:rPr>
              <a:t>模型的参数，同时得到所有的词对应的词向量。这样当我们有新的需求，要求出某</a:t>
            </a:r>
            <a:r>
              <a:rPr lang="en-US" altLang="zh-CN" b="0" i="0" dirty="0">
                <a:solidFill>
                  <a:srgbClr val="000000"/>
                </a:solidFill>
                <a:effectLst/>
                <a:latin typeface="Verdana" panose="020B0604030504040204" pitchFamily="34" charset="0"/>
              </a:rPr>
              <a:t>8</a:t>
            </a:r>
            <a:r>
              <a:rPr lang="zh-CN" altLang="en-US" b="0" i="0" dirty="0">
                <a:solidFill>
                  <a:srgbClr val="000000"/>
                </a:solidFill>
                <a:effectLst/>
                <a:latin typeface="Verdana" panose="020B0604030504040204" pitchFamily="34" charset="0"/>
              </a:rPr>
              <a:t>个词对应的最可能的输出中心词时，我们可以通过一次</a:t>
            </a:r>
            <a:r>
              <a:rPr lang="en-US" altLang="zh-CN" b="0" i="0" dirty="0">
                <a:solidFill>
                  <a:srgbClr val="000000"/>
                </a:solidFill>
                <a:effectLst/>
                <a:latin typeface="Verdana" panose="020B0604030504040204" pitchFamily="34" charset="0"/>
              </a:rPr>
              <a:t>DNN</a:t>
            </a:r>
            <a:r>
              <a:rPr lang="zh-CN" altLang="en-US" b="0" i="0" dirty="0">
                <a:solidFill>
                  <a:srgbClr val="000000"/>
                </a:solidFill>
                <a:effectLst/>
                <a:latin typeface="Verdana" panose="020B0604030504040204" pitchFamily="34" charset="0"/>
              </a:rPr>
              <a:t>前向传播算法并通过</a:t>
            </a:r>
            <a:r>
              <a:rPr lang="en-US" altLang="zh-CN" b="0" i="0" dirty="0" err="1">
                <a:solidFill>
                  <a:srgbClr val="000000"/>
                </a:solidFill>
                <a:effectLst/>
                <a:latin typeface="Verdana" panose="020B0604030504040204" pitchFamily="34" charset="0"/>
              </a:rPr>
              <a:t>softmax</a:t>
            </a:r>
            <a:r>
              <a:rPr lang="zh-CN" altLang="en-US" b="0" i="0" dirty="0">
                <a:solidFill>
                  <a:srgbClr val="000000"/>
                </a:solidFill>
                <a:effectLst/>
                <a:latin typeface="Verdana" panose="020B0604030504040204" pitchFamily="34" charset="0"/>
              </a:rPr>
              <a:t>激活函数找到概率最大的词对应的神经元即可。</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35</a:t>
            </a:fld>
            <a:endParaRPr lang="zh-CN" altLang="en-US"/>
          </a:p>
        </p:txBody>
      </p:sp>
    </p:spTree>
    <p:extLst>
      <p:ext uri="{BB962C8B-B14F-4D97-AF65-F5344CB8AC3E}">
        <p14:creationId xmlns:p14="http://schemas.microsoft.com/office/powerpoint/2010/main" val="2389989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36</a:t>
            </a:fld>
            <a:endParaRPr lang="zh-CN" altLang="en-US"/>
          </a:p>
        </p:txBody>
      </p:sp>
    </p:spTree>
    <p:extLst>
      <p:ext uri="{BB962C8B-B14F-4D97-AF65-F5344CB8AC3E}">
        <p14:creationId xmlns:p14="http://schemas.microsoft.com/office/powerpoint/2010/main" val="13864545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在知识图谱嵌入的学习过程中，不同的模型从不同的角度把 相应的语义信息嵌入知识图谱的向量表示中</a:t>
            </a:r>
            <a:endParaRPr lang="en-US" altLang="zh-CN" dirty="0"/>
          </a:p>
          <a:p>
            <a:r>
              <a:rPr lang="zh-CN" altLang="en-US" dirty="0"/>
              <a:t>用向量表达实体和关系的知识图谱嵌入 方法有很多优点。</a:t>
            </a:r>
            <a:endParaRPr lang="en-US" altLang="zh-CN" dirty="0"/>
          </a:p>
          <a:p>
            <a:r>
              <a:rPr lang="zh-CN" altLang="en-US" dirty="0"/>
              <a:t>可以提高应用时的计算效率，当把知识图谱的内容映射到向量空间时，相应的算法可以使用数值计算，所以计算的效率也会同时提高。</a:t>
            </a:r>
            <a:endParaRPr lang="en-US" altLang="zh-CN" dirty="0"/>
          </a:p>
          <a:p>
            <a:r>
              <a:rPr lang="zh-CN" altLang="en-US" dirty="0"/>
              <a:t>增加了下游应用设计的多样性。用向量表示后，知识图谱将更加适用于当前流行的机器学习算法，例如神经网络等方法。因为下游应用输入的并不再是符号，所以可以考虑的方法也不会仅局限于图算法。</a:t>
            </a:r>
            <a:endParaRPr lang="en-US" altLang="zh-CN" dirty="0"/>
          </a:p>
          <a:p>
            <a:r>
              <a:rPr lang="zh-CN" altLang="en-US" dirty="0"/>
              <a:t>将知识图谱嵌入作为下游应用的预训练向量输入，使得输入的信息 不再是孤立的不包含语义信息的符号，而是已经经过一次训练，并且包 含一定信息的向量。 </a:t>
            </a:r>
            <a:endParaRPr lang="en-US" altLang="zh-CN" dirty="0"/>
          </a:p>
          <a:p>
            <a:endParaRPr lang="en-US" altLang="zh-CN" dirty="0"/>
          </a:p>
          <a:p>
            <a:r>
              <a:rPr lang="zh-CN" altLang="en-US" dirty="0"/>
              <a:t>多数知识图谱嵌入模型主要依靠知识图谱中可以直接观察到的信息 对模型进行训练，也就是说，根据知识图谱中所有已知的三元组训练模 型。</a:t>
            </a:r>
            <a:endParaRPr lang="en-US" altLang="zh-CN" dirty="0"/>
          </a:p>
          <a:p>
            <a:r>
              <a:rPr lang="zh-CN" altLang="en-US" dirty="0"/>
              <a:t>对于这类方法，常常只需训练出来的实体表示和矩阵表示满足被用 来训练的三元组即可，但是这样的结果往往并不能完全满足所有的下游 任务。</a:t>
            </a:r>
            <a:endParaRPr lang="en-US" altLang="zh-CN" dirty="0"/>
          </a:p>
          <a:p>
            <a:r>
              <a:rPr lang="zh-CN" altLang="en-US" dirty="0"/>
              <a:t>当前也有很多的研究者开始关注怎么利用一些除知识图谱 之外的额外信息训练知识图谱嵌入。这些额外的信息包括实体类型 （</a:t>
            </a:r>
            <a:r>
              <a:rPr lang="en-US" altLang="zh-CN" dirty="0"/>
              <a:t>Entity Types</a:t>
            </a:r>
            <a:r>
              <a:rPr lang="zh-CN" altLang="en-US" dirty="0"/>
              <a:t>）、关系路径（</a:t>
            </a:r>
            <a:r>
              <a:rPr lang="en-US" altLang="zh-CN" dirty="0"/>
              <a:t>Relation Paths</a:t>
            </a:r>
            <a:r>
              <a:rPr lang="zh-CN" altLang="en-US" dirty="0"/>
              <a:t>）等</a:t>
            </a:r>
            <a:endParaRPr lang="en-US" altLang="zh-CN" dirty="0"/>
          </a:p>
          <a:p>
            <a:endParaRPr lang="en-US" altLang="zh-CN" dirty="0"/>
          </a:p>
          <a:p>
            <a:r>
              <a:rPr lang="zh-CN" altLang="en-US" dirty="0"/>
              <a:t>受词向量的启发，由词与词在向量空间的语义层面关系，可以拓展 到知识图谱中头实体和尾实体在向量空间的关系。</a:t>
            </a:r>
          </a:p>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37</a:t>
            </a:fld>
            <a:endParaRPr lang="zh-CN" altLang="en-US"/>
          </a:p>
        </p:txBody>
      </p:sp>
    </p:spTree>
    <p:extLst>
      <p:ext uri="{BB962C8B-B14F-4D97-AF65-F5344CB8AC3E}">
        <p14:creationId xmlns:p14="http://schemas.microsoft.com/office/powerpoint/2010/main" val="516332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DistMul</a:t>
            </a:r>
            <a:r>
              <a:rPr lang="en-US" altLang="zh-CN" dirty="0"/>
              <a:t> [14]</a:t>
            </a:r>
            <a:r>
              <a:rPr lang="zh-CN" altLang="en-US" dirty="0"/>
              <a:t>通过限制</a:t>
            </a:r>
            <a:r>
              <a:rPr lang="en-US" altLang="zh-CN" dirty="0" err="1"/>
              <a:t>Mr</a:t>
            </a:r>
            <a:r>
              <a:rPr lang="zh-CN" altLang="en-US" dirty="0"/>
              <a:t>为对角矩阵简化 </a:t>
            </a:r>
            <a:r>
              <a:rPr lang="en-US" altLang="zh-CN" dirty="0"/>
              <a:t>RESCAL </a:t>
            </a:r>
            <a:r>
              <a:rPr lang="zh-CN" altLang="en-US" dirty="0"/>
              <a:t>模型，也就是说其 限制</a:t>
            </a:r>
            <a:r>
              <a:rPr lang="en-US" altLang="zh-CN" dirty="0" err="1"/>
              <a:t>Mr</a:t>
            </a:r>
            <a:r>
              <a:rPr lang="en-US" altLang="zh-CN" dirty="0"/>
              <a:t>=</a:t>
            </a:r>
            <a:r>
              <a:rPr lang="en-US" altLang="zh-CN" dirty="0" err="1"/>
              <a:t>diag</a:t>
            </a:r>
            <a:r>
              <a:rPr lang="zh-CN" altLang="en-US" dirty="0"/>
              <a:t>（</a:t>
            </a:r>
            <a:r>
              <a:rPr lang="en-US" altLang="zh-CN" dirty="0"/>
              <a:t>r</a:t>
            </a:r>
            <a:r>
              <a:rPr lang="zh-CN" altLang="en-US" dirty="0"/>
              <a:t>）。</a:t>
            </a:r>
            <a:endParaRPr lang="en-US" altLang="zh-CN" dirty="0"/>
          </a:p>
          <a:p>
            <a:r>
              <a:rPr lang="zh-CN" altLang="en-US" dirty="0"/>
              <a:t>但因为是对角矩阵，所以存在</a:t>
            </a:r>
            <a:r>
              <a:rPr lang="en-US" altLang="zh-CN" dirty="0"/>
              <a:t>h ⊺</a:t>
            </a:r>
            <a:r>
              <a:rPr lang="en-US" altLang="zh-CN" dirty="0" err="1"/>
              <a:t>diag</a:t>
            </a:r>
            <a:r>
              <a:rPr lang="zh-CN" altLang="en-US" dirty="0"/>
              <a:t>（</a:t>
            </a:r>
            <a:r>
              <a:rPr lang="en-US" altLang="zh-CN" dirty="0"/>
              <a:t>r</a:t>
            </a:r>
            <a:r>
              <a:rPr lang="zh-CN" altLang="en-US" dirty="0"/>
              <a:t>） </a:t>
            </a:r>
            <a:r>
              <a:rPr lang="en-US" altLang="zh-CN" dirty="0"/>
              <a:t>t=t ⊺</a:t>
            </a:r>
            <a:r>
              <a:rPr lang="en-US" altLang="zh-CN" dirty="0" err="1"/>
              <a:t>diag</a:t>
            </a:r>
            <a:r>
              <a:rPr lang="zh-CN" altLang="en-US" dirty="0"/>
              <a:t>（</a:t>
            </a:r>
            <a:r>
              <a:rPr lang="en-US" altLang="zh-CN" dirty="0"/>
              <a:t>r</a:t>
            </a:r>
            <a:r>
              <a:rPr lang="zh-CN" altLang="en-US" dirty="0"/>
              <a:t>）</a:t>
            </a:r>
            <a:r>
              <a:rPr lang="en-US" altLang="zh-CN" dirty="0"/>
              <a:t>h</a:t>
            </a:r>
            <a:r>
              <a:rPr lang="zh-CN" altLang="en-US" dirty="0"/>
              <a:t>，也就是说这种简化的模型只天然地假设所有关系是对称 的，显然这是不合理的。</a:t>
            </a:r>
            <a:endParaRPr lang="en-US" altLang="zh-CN" dirty="0"/>
          </a:p>
          <a:p>
            <a:r>
              <a:rPr lang="en-US" altLang="zh-CN" dirty="0" err="1"/>
              <a:t>ComplEx</a:t>
            </a:r>
            <a:r>
              <a:rPr lang="en-US" altLang="zh-CN" dirty="0"/>
              <a:t> [15]</a:t>
            </a:r>
            <a:r>
              <a:rPr lang="zh-CN" altLang="en-US" dirty="0"/>
              <a:t>模型考虑到复数的乘法不满足交换 律，所以在该模型中实体和关系的向量表示不再依赖实数而是放在了复 数域，从而其得分函数不具有对称性。</a:t>
            </a:r>
            <a:endParaRPr lang="en-US" altLang="zh-CN" dirty="0"/>
          </a:p>
          <a:p>
            <a:r>
              <a:rPr lang="zh-CN" altLang="en-US" dirty="0"/>
              <a:t>也就是说，对于非对称的关系， 将三元组中的头实体和尾实体调换位置后可以得到不同的分数。</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38</a:t>
            </a:fld>
            <a:endParaRPr lang="zh-CN" altLang="en-US"/>
          </a:p>
        </p:txBody>
      </p:sp>
    </p:spTree>
    <p:extLst>
      <p:ext uri="{BB962C8B-B14F-4D97-AF65-F5344CB8AC3E}">
        <p14:creationId xmlns:p14="http://schemas.microsoft.com/office/powerpoint/2010/main" val="53263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这样的三元组。当训练知识图谱嵌入的时候，考虑这样的三元组就 可以将属性信息考虑到向量表示中。也有一些方法考虑相同类型的实体需要在向量表示上更加接近。 </a:t>
            </a:r>
            <a:endParaRPr lang="en-US" altLang="zh-CN" dirty="0"/>
          </a:p>
          <a:p>
            <a:r>
              <a:rPr lang="zh-CN" altLang="en-US" dirty="0"/>
              <a:t>当前很多方法也尝试考虑关系路径来提升嵌入模型，这里 的关键问题是考虑如何用相同的向量表达方式来表达路径。在基于路径 的 </a:t>
            </a:r>
            <a:r>
              <a:rPr lang="en-US" altLang="zh-CN" dirty="0"/>
              <a:t>TransE</a:t>
            </a:r>
            <a:r>
              <a:rPr lang="zh-CN" altLang="en-US" dirty="0"/>
              <a:t>，也就是 </a:t>
            </a:r>
            <a:r>
              <a:rPr lang="en-US" altLang="zh-CN" dirty="0" err="1"/>
              <a:t>PTransE</a:t>
            </a:r>
            <a:r>
              <a:rPr lang="en-US" altLang="zh-CN" dirty="0"/>
              <a:t> [17]</a:t>
            </a:r>
            <a:r>
              <a:rPr lang="zh-CN" altLang="en-US" dirty="0"/>
              <a:t>中，考虑了相加、相乘和</a:t>
            </a:r>
            <a:r>
              <a:rPr lang="en-US" altLang="zh-CN" dirty="0"/>
              <a:t>RNN</a:t>
            </a:r>
            <a:r>
              <a:rPr lang="zh-CN" altLang="en-US" dirty="0"/>
              <a:t>三种用关系 表达关系路径的方法： </a:t>
            </a:r>
            <a:endParaRPr lang="en-US" altLang="zh-CN" dirty="0"/>
          </a:p>
          <a:p>
            <a:r>
              <a:rPr lang="en-US" altLang="zh-CN" dirty="0"/>
              <a:t>p=r1+r2+⋯+r l </a:t>
            </a:r>
          </a:p>
          <a:p>
            <a:r>
              <a:rPr lang="en-US" altLang="zh-CN" dirty="0"/>
              <a:t>p=r1 ∙r2 ∙⋯∙r l </a:t>
            </a:r>
          </a:p>
          <a:p>
            <a:r>
              <a:rPr lang="en-US" altLang="zh-CN" dirty="0"/>
              <a:t>ci=f</a:t>
            </a:r>
            <a:r>
              <a:rPr lang="zh-CN" altLang="en-US" dirty="0"/>
              <a:t>（</a:t>
            </a:r>
            <a:r>
              <a:rPr lang="en-US" altLang="zh-CN" dirty="0"/>
              <a:t>W[ci−1 ;r </a:t>
            </a:r>
            <a:r>
              <a:rPr lang="en-US" altLang="zh-CN" dirty="0" err="1"/>
              <a:t>i</a:t>
            </a:r>
            <a:r>
              <a:rPr lang="en-US" altLang="zh-CN" dirty="0"/>
              <a:t> ]</a:t>
            </a:r>
            <a:r>
              <a:rPr lang="zh-CN" altLang="en-US" dirty="0"/>
              <a:t>）</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39</a:t>
            </a:fld>
            <a:endParaRPr lang="zh-CN" altLang="en-US"/>
          </a:p>
        </p:txBody>
      </p:sp>
    </p:spTree>
    <p:extLst>
      <p:ext uri="{BB962C8B-B14F-4D97-AF65-F5344CB8AC3E}">
        <p14:creationId xmlns:p14="http://schemas.microsoft.com/office/powerpoint/2010/main" val="22240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RDF</a:t>
            </a:r>
            <a:r>
              <a:rPr lang="zh-CN" altLang="en-US" dirty="0"/>
              <a:t>：</a:t>
            </a:r>
            <a:endParaRPr lang="en-US" altLang="zh-CN" dirty="0"/>
          </a:p>
          <a:p>
            <a:r>
              <a:rPr lang="zh-CN" altLang="en-US" dirty="0"/>
              <a:t>节 点属性可用三元组表示，这类三元组的宾语称为字面量，即图中的矩 形。</a:t>
            </a:r>
            <a:endParaRPr lang="en-US" altLang="zh-CN" dirty="0"/>
          </a:p>
          <a:p>
            <a:endParaRPr lang="en-US" altLang="zh-CN" dirty="0"/>
          </a:p>
          <a:p>
            <a:r>
              <a:rPr lang="zh-CN" altLang="en-US" dirty="0"/>
              <a:t>属性图：</a:t>
            </a:r>
            <a:endParaRPr lang="en-US" altLang="zh-CN" dirty="0"/>
          </a:p>
          <a:p>
            <a:r>
              <a:rPr lang="zh-CN" altLang="en-US" dirty="0"/>
              <a:t>每个节点具有一组属性，每个属性是一个键值对</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40</a:t>
            </a:fld>
            <a:endParaRPr lang="zh-CN" altLang="en-US"/>
          </a:p>
        </p:txBody>
      </p:sp>
    </p:spTree>
    <p:extLst>
      <p:ext uri="{BB962C8B-B14F-4D97-AF65-F5344CB8AC3E}">
        <p14:creationId xmlns:p14="http://schemas.microsoft.com/office/powerpoint/2010/main" val="1507621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查询指的是查询所有选修 </a:t>
            </a:r>
            <a:r>
              <a:rPr lang="en-US" altLang="zh-CN" dirty="0"/>
              <a:t>CS328</a:t>
            </a:r>
            <a:r>
              <a:rPr lang="zh-CN" altLang="en-US" dirty="0"/>
              <a:t>课程的学生， </a:t>
            </a:r>
            <a:r>
              <a:rPr lang="en-US" altLang="zh-CN" dirty="0"/>
              <a:t>PREFIX </a:t>
            </a:r>
            <a:r>
              <a:rPr lang="zh-CN" altLang="en-US" dirty="0"/>
              <a:t>部分进行命名空间的声明，使得下面查询的书写更为简洁。</a:t>
            </a:r>
            <a:endParaRPr lang="en-US" altLang="zh-CN" dirty="0"/>
          </a:p>
          <a:p>
            <a:r>
              <a:rPr lang="zh-CN" altLang="en-US" dirty="0"/>
              <a:t>指的是查询所有选修 </a:t>
            </a:r>
            <a:r>
              <a:rPr lang="en-US" altLang="zh-CN" dirty="0"/>
              <a:t>CS328</a:t>
            </a:r>
            <a:r>
              <a:rPr lang="zh-CN" altLang="en-US" dirty="0"/>
              <a:t>课程的学生姓名，以及他们的邮箱。 </a:t>
            </a:r>
            <a:r>
              <a:rPr lang="en-US" altLang="zh-CN" dirty="0"/>
              <a:t>OPTIONAL </a:t>
            </a:r>
            <a:r>
              <a:rPr lang="zh-CN" altLang="en-US" dirty="0"/>
              <a:t>关键字指示如果没有邮箱，则依然返回学生姓名，邮箱处 空缺。 </a:t>
            </a:r>
            <a:endParaRPr lang="en-US" altLang="zh-CN" dirty="0"/>
          </a:p>
          <a:p>
            <a:r>
              <a:rPr lang="zh-CN" altLang="en-US" dirty="0"/>
              <a:t>指的是查询学生姓名、选修课程以及他们的年龄；如果有年龄，则 年龄必须大于</a:t>
            </a:r>
            <a:r>
              <a:rPr lang="en-US" altLang="zh-CN" dirty="0"/>
              <a:t>25</a:t>
            </a:r>
            <a:r>
              <a:rPr lang="zh-CN" altLang="en-US" dirty="0"/>
              <a:t>岁。 </a:t>
            </a:r>
            <a:endParaRPr lang="en-US" altLang="zh-CN" dirty="0"/>
          </a:p>
          <a:p>
            <a:r>
              <a:rPr lang="zh-CN" altLang="en-US" dirty="0"/>
              <a:t>指的是查询选修课程</a:t>
            </a:r>
            <a:r>
              <a:rPr lang="en-US" altLang="zh-CN" dirty="0"/>
              <a:t>CS328</a:t>
            </a:r>
            <a:r>
              <a:rPr lang="zh-CN" altLang="en-US" dirty="0"/>
              <a:t>或</a:t>
            </a:r>
            <a:r>
              <a:rPr lang="en-US" altLang="zh-CN" dirty="0"/>
              <a:t>CS909</a:t>
            </a:r>
            <a:r>
              <a:rPr lang="zh-CN" altLang="en-US" dirty="0"/>
              <a:t>的学生姓名以及邮件。注意， 这里的邮件是必须返回的，如果没有邮件值，则不返回这条记录。需要注意</a:t>
            </a:r>
            <a:r>
              <a:rPr lang="en-US" altLang="zh-CN" dirty="0"/>
              <a:t>UNION</a:t>
            </a:r>
            <a:r>
              <a:rPr lang="zh-CN" altLang="en-US" dirty="0"/>
              <a:t>和</a:t>
            </a:r>
            <a:r>
              <a:rPr lang="en-US" altLang="zh-CN" dirty="0"/>
              <a:t>OPTIONAL</a:t>
            </a:r>
            <a:r>
              <a:rPr lang="zh-CN" altLang="en-US" dirty="0"/>
              <a:t>的区别。 </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41</a:t>
            </a:fld>
            <a:endParaRPr lang="zh-CN" altLang="en-US"/>
          </a:p>
        </p:txBody>
      </p:sp>
    </p:spTree>
    <p:extLst>
      <p:ext uri="{BB962C8B-B14F-4D97-AF65-F5344CB8AC3E}">
        <p14:creationId xmlns:p14="http://schemas.microsoft.com/office/powerpoint/2010/main" val="3392153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42</a:t>
            </a:fld>
            <a:endParaRPr lang="zh-CN" altLang="en-US"/>
          </a:p>
        </p:txBody>
      </p:sp>
    </p:spTree>
    <p:extLst>
      <p:ext uri="{BB962C8B-B14F-4D97-AF65-F5344CB8AC3E}">
        <p14:creationId xmlns:p14="http://schemas.microsoft.com/office/powerpoint/2010/main" val="2685158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Gremlin </a:t>
            </a:r>
            <a:r>
              <a:rPr lang="zh-CN" altLang="en-US" dirty="0"/>
              <a:t>的定位是图遍历语言， 其执行机制好比是一个人置身于图中沿着有向边，从一个节点到另一个 节点进行导航式的游走。这种执行方式决定了用户使用 </a:t>
            </a:r>
            <a:r>
              <a:rPr lang="en-US" altLang="zh-CN" dirty="0"/>
              <a:t>Gremlin </a:t>
            </a:r>
            <a:r>
              <a:rPr lang="zh-CN" altLang="en-US" dirty="0"/>
              <a:t>需要指 明具体的导航步骤，这和自己驾驶汽车到一个目的地需要知道行车路线 是一个道理，所以将 </a:t>
            </a:r>
            <a:r>
              <a:rPr lang="en-US" altLang="zh-CN" dirty="0"/>
              <a:t>Gremlin </a:t>
            </a:r>
            <a:r>
              <a:rPr lang="zh-CN" altLang="en-US" dirty="0"/>
              <a:t>归为过程式语言，即需要明确“怎么做”。 这类语言的优点是可以时刻知道自己在图中所处的位置，以及是如何到 达该位置的；缺点是用户需要“认识路”！</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43</a:t>
            </a:fld>
            <a:endParaRPr lang="zh-CN" altLang="en-US"/>
          </a:p>
        </p:txBody>
      </p:sp>
    </p:spTree>
    <p:extLst>
      <p:ext uri="{BB962C8B-B14F-4D97-AF65-F5344CB8AC3E}">
        <p14:creationId xmlns:p14="http://schemas.microsoft.com/office/powerpoint/2010/main" val="3015884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将知识图谱中的每条三元组存储为三元组表中的一行记录</a:t>
            </a:r>
            <a:endParaRPr lang="en-US" altLang="zh-CN" dirty="0"/>
          </a:p>
          <a:p>
            <a:r>
              <a:rPr lang="zh-CN" altLang="en-US" dirty="0"/>
              <a:t>但三元组表的行数与知识图谱的 边数一样，其最大问题在于将知识图谱查询翻译为 </a:t>
            </a:r>
            <a:r>
              <a:rPr lang="en-US" altLang="zh-CN" dirty="0"/>
              <a:t>SQL </a:t>
            </a:r>
            <a:r>
              <a:rPr lang="zh-CN" altLang="en-US" dirty="0"/>
              <a:t>查询后的三元 组表自连接</a:t>
            </a:r>
            <a:endParaRPr lang="en-US" altLang="zh-CN" dirty="0"/>
          </a:p>
          <a:p>
            <a:endParaRPr lang="en-US" altLang="zh-CN" dirty="0"/>
          </a:p>
          <a:p>
            <a:r>
              <a:rPr lang="zh-CN" altLang="en-US" dirty="0"/>
              <a:t>每行记录存储 一个知识图谱中一个主语的所有谓语和宾语</a:t>
            </a:r>
            <a:endParaRPr lang="en-US" altLang="zh-CN" dirty="0"/>
          </a:p>
          <a:p>
            <a:r>
              <a:rPr lang="zh-CN" altLang="en-US" dirty="0"/>
              <a:t>水平表的列数是知识图谱中 不同谓语的数量，行数是知识图谱中不同主语的数量</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44</a:t>
            </a:fld>
            <a:endParaRPr lang="zh-CN" altLang="en-US"/>
          </a:p>
        </p:txBody>
      </p:sp>
    </p:spTree>
    <p:extLst>
      <p:ext uri="{BB962C8B-B14F-4D97-AF65-F5344CB8AC3E}">
        <p14:creationId xmlns:p14="http://schemas.microsoft.com/office/powerpoint/2010/main" val="23945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在之前的版本，我们只能得到包含这个字符串的相关网页作为返回结果，然后不得不进入某些网页查找我们感兴趣的信息；</a:t>
            </a:r>
            <a:endParaRPr lang="en-US" altLang="zh-CN" b="0" i="0" dirty="0">
              <a:solidFill>
                <a:srgbClr val="121212"/>
              </a:solidFill>
              <a:effectLst/>
              <a:latin typeface="-apple-system"/>
            </a:endParaRPr>
          </a:p>
          <a:p>
            <a:r>
              <a:rPr lang="zh-CN" altLang="en-US" b="0" i="0" dirty="0">
                <a:solidFill>
                  <a:srgbClr val="121212"/>
                </a:solidFill>
                <a:effectLst/>
                <a:latin typeface="-apple-system"/>
              </a:rPr>
              <a:t>现在，除了相关网页，搜索引擎还会返回一个“知识卡片”，包含了查询对象的基本信息和其相关的其他对象</a:t>
            </a:r>
            <a:endParaRPr lang="en-US" altLang="zh-CN" b="0" i="0" dirty="0">
              <a:solidFill>
                <a:srgbClr val="121212"/>
              </a:solidFill>
              <a:effectLst/>
              <a:latin typeface="-apple-system"/>
            </a:endParaRPr>
          </a:p>
          <a:p>
            <a:endParaRPr lang="en-US" altLang="zh-CN" b="0" i="0" dirty="0">
              <a:solidFill>
                <a:srgbClr val="121212"/>
              </a:solidFill>
              <a:effectLst/>
              <a:latin typeface="-apple-system"/>
            </a:endParaRPr>
          </a:p>
          <a:p>
            <a:r>
              <a:rPr lang="zh-CN" altLang="en-US" b="0" i="0" dirty="0">
                <a:solidFill>
                  <a:srgbClr val="121212"/>
                </a:solidFill>
                <a:effectLst/>
                <a:latin typeface="-apple-system"/>
              </a:rPr>
              <a:t>同名，队员相关的其他球员</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7</a:t>
            </a:fld>
            <a:endParaRPr lang="zh-CN" altLang="en-US"/>
          </a:p>
        </p:txBody>
      </p:sp>
    </p:spTree>
    <p:extLst>
      <p:ext uri="{BB962C8B-B14F-4D97-AF65-F5344CB8AC3E}">
        <p14:creationId xmlns:p14="http://schemas.microsoft.com/office/powerpoint/2010/main" val="24625623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同类主语 分到一个表中，不同类主语分到不同表中。同类主体拥有相同的属性。</a:t>
            </a:r>
            <a:endParaRPr lang="en-US" altLang="zh-CN" dirty="0"/>
          </a:p>
          <a:p>
            <a:r>
              <a:rPr lang="zh-CN" altLang="en-US" dirty="0"/>
              <a:t>这样就解决了表中列的数目 过多的问题。</a:t>
            </a:r>
            <a:endParaRPr lang="en-US" altLang="zh-CN" dirty="0"/>
          </a:p>
          <a:p>
            <a:r>
              <a:rPr lang="zh-CN" altLang="en-US" dirty="0"/>
              <a:t>对于规模稍大的真实知识图 谱数据，主语的类别可能有几千个到上万个，按照属性表方案，需要建 立几千个到上万个表，这往往超过了关系数据库的限制</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45</a:t>
            </a:fld>
            <a:endParaRPr lang="zh-CN" altLang="en-US"/>
          </a:p>
        </p:txBody>
      </p:sp>
    </p:spTree>
    <p:extLst>
      <p:ext uri="{BB962C8B-B14F-4D97-AF65-F5344CB8AC3E}">
        <p14:creationId xmlns:p14="http://schemas.microsoft.com/office/powerpoint/2010/main" val="3498042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该方法以三元组的 谓语作为划分维度，将 </a:t>
            </a:r>
            <a:r>
              <a:rPr lang="en-US" altLang="zh-CN" dirty="0"/>
              <a:t>RDF </a:t>
            </a:r>
            <a:r>
              <a:rPr lang="zh-CN" altLang="en-US" dirty="0"/>
              <a:t>知识图谱划分为若干张只包含</a:t>
            </a:r>
            <a:r>
              <a:rPr lang="en-US" altLang="zh-CN" dirty="0"/>
              <a:t>(</a:t>
            </a:r>
            <a:r>
              <a:rPr lang="zh-CN" altLang="en-US" dirty="0"/>
              <a:t>主语， 宾 语</a:t>
            </a:r>
            <a:r>
              <a:rPr lang="en-US" altLang="zh-CN" dirty="0"/>
              <a:t>)</a:t>
            </a:r>
            <a:r>
              <a:rPr lang="zh-CN" altLang="en-US" dirty="0"/>
              <a:t>两列的表，表的总数量即知识图谱中不同谓语的数量</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46</a:t>
            </a:fld>
            <a:endParaRPr lang="zh-CN" altLang="en-US"/>
          </a:p>
        </p:txBody>
      </p:sp>
    </p:spTree>
    <p:extLst>
      <p:ext uri="{BB962C8B-B14F-4D97-AF65-F5344CB8AC3E}">
        <p14:creationId xmlns:p14="http://schemas.microsoft.com/office/powerpoint/2010/main" val="307974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六重索引（</a:t>
            </a:r>
            <a:r>
              <a:rPr lang="en-US" altLang="zh-CN" dirty="0"/>
              <a:t>Sextuple Indexing</a:t>
            </a:r>
            <a:r>
              <a:rPr lang="zh-CN" altLang="en-US" dirty="0"/>
              <a:t>）存储方案是对三元组表的扩展，是 一种典型的“空间换时间”策略，其将三元组全部</a:t>
            </a:r>
            <a:r>
              <a:rPr lang="en-US" altLang="zh-CN" dirty="0"/>
              <a:t>6</a:t>
            </a:r>
            <a:r>
              <a:rPr lang="zh-CN" altLang="en-US" dirty="0"/>
              <a:t>种排列对应地建立为</a:t>
            </a:r>
            <a:r>
              <a:rPr lang="en-US" altLang="zh-CN" dirty="0"/>
              <a:t>6 </a:t>
            </a:r>
            <a:r>
              <a:rPr lang="zh-CN" altLang="en-US" dirty="0"/>
              <a:t>张表，即 </a:t>
            </a:r>
            <a:r>
              <a:rPr lang="en-US" altLang="zh-CN" dirty="0" err="1"/>
              <a:t>spo</a:t>
            </a:r>
            <a:r>
              <a:rPr lang="en-US" altLang="zh-CN" dirty="0"/>
              <a:t> (</a:t>
            </a:r>
            <a:r>
              <a:rPr lang="zh-CN" altLang="en-US" dirty="0"/>
              <a:t>主语， 谓语， 宾语</a:t>
            </a:r>
            <a:r>
              <a:rPr lang="en-US" altLang="zh-CN" dirty="0"/>
              <a:t>)</a:t>
            </a:r>
            <a:r>
              <a:rPr lang="zh-CN" altLang="en-US" dirty="0"/>
              <a:t>、</a:t>
            </a:r>
            <a:r>
              <a:rPr lang="en-US" altLang="zh-CN" dirty="0"/>
              <a:t>pos (</a:t>
            </a:r>
            <a:r>
              <a:rPr lang="zh-CN" altLang="en-US" dirty="0"/>
              <a:t>谓语， 宾语， 主语</a:t>
            </a:r>
            <a:r>
              <a:rPr lang="en-US" altLang="zh-CN" dirty="0"/>
              <a:t>)</a:t>
            </a:r>
            <a:r>
              <a:rPr lang="zh-CN" altLang="en-US" dirty="0"/>
              <a:t>、</a:t>
            </a:r>
            <a:r>
              <a:rPr lang="en-US" altLang="zh-CN" dirty="0" err="1"/>
              <a:t>osp</a:t>
            </a:r>
            <a:r>
              <a:rPr lang="en-US" altLang="zh-CN" dirty="0"/>
              <a:t> (</a:t>
            </a:r>
            <a:r>
              <a:rPr lang="zh-CN" altLang="en-US" dirty="0"/>
              <a:t>宾 语， 主语， 谓语</a:t>
            </a:r>
            <a:r>
              <a:rPr lang="en-US" altLang="zh-CN" dirty="0"/>
              <a:t>)</a:t>
            </a:r>
            <a:r>
              <a:rPr lang="zh-CN" altLang="en-US" dirty="0"/>
              <a:t>、</a:t>
            </a:r>
            <a:r>
              <a:rPr lang="en-US" altLang="zh-CN" dirty="0"/>
              <a:t>sop (</a:t>
            </a:r>
            <a:r>
              <a:rPr lang="zh-CN" altLang="en-US" dirty="0"/>
              <a:t>主语， 宾语， 谓语</a:t>
            </a:r>
            <a:r>
              <a:rPr lang="en-US" altLang="zh-CN" dirty="0"/>
              <a:t>)</a:t>
            </a:r>
            <a:r>
              <a:rPr lang="zh-CN" altLang="en-US" dirty="0"/>
              <a:t>、</a:t>
            </a:r>
            <a:r>
              <a:rPr lang="en-US" altLang="zh-CN" dirty="0" err="1"/>
              <a:t>pso</a:t>
            </a:r>
            <a:r>
              <a:rPr lang="en-US" altLang="zh-CN" dirty="0"/>
              <a:t> (</a:t>
            </a:r>
            <a:r>
              <a:rPr lang="zh-CN" altLang="en-US" dirty="0"/>
              <a:t>谓语，主语， 宾语</a:t>
            </a:r>
            <a:r>
              <a:rPr lang="en-US" altLang="zh-CN" dirty="0"/>
              <a:t>) </a:t>
            </a:r>
            <a:r>
              <a:rPr lang="zh-CN" altLang="en-US" dirty="0"/>
              <a:t>和</a:t>
            </a:r>
            <a:r>
              <a:rPr lang="en-US" altLang="zh-CN" dirty="0"/>
              <a:t>ops (</a:t>
            </a:r>
            <a:r>
              <a:rPr lang="zh-CN" altLang="en-US" dirty="0"/>
              <a:t>宾语， 谓语， 主语</a:t>
            </a:r>
            <a:r>
              <a:rPr lang="en-US" altLang="zh-CN" dirty="0"/>
              <a:t>)</a:t>
            </a:r>
            <a:r>
              <a:rPr lang="zh-CN" altLang="en-US" dirty="0"/>
              <a:t>。</a:t>
            </a:r>
            <a:endParaRPr lang="en-US" altLang="zh-CN" dirty="0"/>
          </a:p>
          <a:p>
            <a:endParaRPr lang="en-US" altLang="zh-CN" dirty="0"/>
          </a:p>
          <a:p>
            <a:r>
              <a:rPr lang="zh-CN" altLang="en-US" dirty="0"/>
              <a:t>式</a:t>
            </a:r>
            <a:r>
              <a:rPr lang="en-US" altLang="zh-CN" dirty="0"/>
              <a:t>SPARQL</a:t>
            </a:r>
            <a:r>
              <a:rPr lang="zh-CN" altLang="en-US" dirty="0"/>
              <a:t>查询“查找生于</a:t>
            </a:r>
            <a:r>
              <a:rPr lang="en-US" altLang="zh-CN" dirty="0"/>
              <a:t>1850</a:t>
            </a:r>
            <a:r>
              <a:rPr lang="zh-CN" altLang="en-US" dirty="0"/>
              <a:t>年的人创立的公司的营业领域”，</a:t>
            </a:r>
            <a:endParaRPr lang="en-US" altLang="zh-CN" dirty="0"/>
          </a:p>
          <a:p>
            <a:r>
              <a:rPr lang="zh-CN" altLang="en-US" dirty="0"/>
              <a:t>可以通 过 </a:t>
            </a:r>
            <a:r>
              <a:rPr lang="en-US" altLang="zh-CN" dirty="0" err="1"/>
              <a:t>spo</a:t>
            </a:r>
            <a:r>
              <a:rPr lang="en-US" altLang="zh-CN" dirty="0"/>
              <a:t> </a:t>
            </a:r>
            <a:r>
              <a:rPr lang="zh-CN" altLang="en-US" dirty="0"/>
              <a:t>和 </a:t>
            </a:r>
            <a:r>
              <a:rPr lang="en-US" altLang="zh-CN" dirty="0" err="1"/>
              <a:t>pso</a:t>
            </a:r>
            <a:r>
              <a:rPr lang="en-US" altLang="zh-CN" dirty="0"/>
              <a:t> </a:t>
            </a:r>
            <a:r>
              <a:rPr lang="zh-CN" altLang="en-US" dirty="0"/>
              <a:t>表的连接快速执行三元组模式</a:t>
            </a:r>
            <a:endParaRPr lang="en-US" altLang="zh-CN" dirty="0"/>
          </a:p>
          <a:p>
            <a:r>
              <a:rPr lang="zh-CN" altLang="en-US" dirty="0"/>
              <a:t>“</a:t>
            </a:r>
            <a:r>
              <a:rPr lang="en-US" altLang="zh-CN" dirty="0"/>
              <a:t>?person founder ? company”</a:t>
            </a:r>
            <a:r>
              <a:rPr lang="zh-CN" altLang="en-US" dirty="0"/>
              <a:t>与“</a:t>
            </a:r>
            <a:r>
              <a:rPr lang="en-US" altLang="zh-CN" dirty="0"/>
              <a:t>?company industry ?</a:t>
            </a:r>
            <a:r>
              <a:rPr lang="en-US" altLang="zh-CN" dirty="0" err="1"/>
              <a:t>ind</a:t>
            </a:r>
            <a:r>
              <a:rPr lang="en-US" altLang="zh-CN" dirty="0"/>
              <a:t>”</a:t>
            </a:r>
            <a:r>
              <a:rPr lang="zh-CN" altLang="en-US" dirty="0"/>
              <a:t>的连接操作，避免了单表的自连 接。 </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47</a:t>
            </a:fld>
            <a:endParaRPr lang="zh-CN" altLang="en-US"/>
          </a:p>
        </p:txBody>
      </p:sp>
    </p:spTree>
    <p:extLst>
      <p:ext uri="{BB962C8B-B14F-4D97-AF65-F5344CB8AC3E}">
        <p14:creationId xmlns:p14="http://schemas.microsoft.com/office/powerpoint/2010/main" val="174737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DB2RDF</a:t>
            </a:r>
            <a:r>
              <a:rPr lang="zh-CN" altLang="en-US" dirty="0"/>
              <a:t>存储方案由</a:t>
            </a:r>
            <a:r>
              <a:rPr lang="en-US" altLang="zh-CN" dirty="0"/>
              <a:t>4</a:t>
            </a:r>
            <a:r>
              <a:rPr lang="zh-CN" altLang="en-US" dirty="0"/>
              <a:t>张表组成，即</a:t>
            </a:r>
            <a:r>
              <a:rPr lang="en-US" altLang="zh-CN" dirty="0" err="1"/>
              <a:t>dph</a:t>
            </a:r>
            <a:r>
              <a:rPr lang="zh-CN" altLang="en-US" dirty="0"/>
              <a:t>表、</a:t>
            </a:r>
            <a:r>
              <a:rPr lang="en-US" altLang="zh-CN" dirty="0" err="1"/>
              <a:t>rph</a:t>
            </a:r>
            <a:r>
              <a:rPr lang="zh-CN" altLang="en-US" dirty="0"/>
              <a:t>表、</a:t>
            </a:r>
            <a:r>
              <a:rPr lang="en-US" altLang="zh-CN" dirty="0"/>
              <a:t>ds</a:t>
            </a:r>
            <a:r>
              <a:rPr lang="zh-CN" altLang="en-US" dirty="0"/>
              <a:t>表和</a:t>
            </a:r>
            <a:r>
              <a:rPr lang="en-US" altLang="zh-CN" dirty="0" err="1"/>
              <a:t>rs</a:t>
            </a:r>
            <a:r>
              <a:rPr lang="zh-CN" altLang="en-US" dirty="0"/>
              <a:t>表；</a:t>
            </a:r>
            <a:endParaRPr lang="en-US" altLang="zh-CN" dirty="0"/>
          </a:p>
          <a:p>
            <a:r>
              <a:rPr lang="en-US" altLang="zh-CN" dirty="0" err="1"/>
              <a:t>dph</a:t>
            </a:r>
            <a:r>
              <a:rPr lang="zh-CN" altLang="en-US" dirty="0"/>
              <a:t>（</a:t>
            </a:r>
            <a:r>
              <a:rPr lang="en-US" altLang="zh-CN" dirty="0"/>
              <a:t>direct primary hash</a:t>
            </a:r>
            <a:r>
              <a:rPr lang="zh-CN" altLang="en-US" dirty="0"/>
              <a:t>）是存储方案的主表，该表中一行存储一个主语（主语 列）及其全部谓语（</a:t>
            </a:r>
            <a:r>
              <a:rPr lang="en-US" altLang="zh-CN" dirty="0" err="1"/>
              <a:t>predi</a:t>
            </a:r>
            <a:r>
              <a:rPr lang="en-US" altLang="zh-CN" dirty="0"/>
              <a:t> </a:t>
            </a:r>
            <a:r>
              <a:rPr lang="zh-CN" altLang="en-US" dirty="0"/>
              <a:t>列）和宾语（</a:t>
            </a:r>
            <a:r>
              <a:rPr lang="en-US" altLang="zh-CN" dirty="0"/>
              <a:t>vali </a:t>
            </a:r>
            <a:r>
              <a:rPr lang="zh-CN" altLang="en-US" dirty="0"/>
              <a:t>列）</a:t>
            </a:r>
            <a:endParaRPr lang="en-US" altLang="zh-CN" dirty="0"/>
          </a:p>
          <a:p>
            <a:r>
              <a:rPr lang="zh-CN" altLang="en-US" dirty="0"/>
              <a:t>对于多值谓语的处理，引入</a:t>
            </a:r>
            <a:r>
              <a:rPr lang="en-US" altLang="zh-CN" dirty="0"/>
              <a:t>ds</a:t>
            </a:r>
            <a:r>
              <a:rPr lang="zh-CN" altLang="en-US" dirty="0"/>
              <a:t>（</a:t>
            </a:r>
            <a:r>
              <a:rPr lang="en-US" altLang="zh-CN" dirty="0"/>
              <a:t>direct secondary hash</a:t>
            </a:r>
            <a:r>
              <a:rPr lang="zh-CN" altLang="en-US" dirty="0"/>
              <a:t>）表。</a:t>
            </a:r>
            <a:endParaRPr lang="en-US" altLang="zh-CN" dirty="0"/>
          </a:p>
          <a:p>
            <a:r>
              <a:rPr lang="zh-CN" altLang="en-US" dirty="0"/>
              <a:t>为了提高查询处理效 率，还需要存储实体节点的入边信息（从宾语经谓语到主语）</a:t>
            </a:r>
            <a:endParaRPr lang="en-US" altLang="zh-CN" dirty="0"/>
          </a:p>
          <a:p>
            <a:r>
              <a:rPr lang="zh-CN" altLang="en-US" dirty="0"/>
              <a:t>为此， </a:t>
            </a:r>
            <a:r>
              <a:rPr lang="en-US" altLang="zh-CN" dirty="0"/>
              <a:t>DB2RDF </a:t>
            </a:r>
            <a:r>
              <a:rPr lang="zh-CN" altLang="en-US" dirty="0"/>
              <a:t>方案提供了 </a:t>
            </a:r>
            <a:r>
              <a:rPr lang="en-US" altLang="zh-CN" dirty="0" err="1"/>
              <a:t>rph</a:t>
            </a:r>
            <a:r>
              <a:rPr lang="zh-CN" altLang="en-US" dirty="0"/>
              <a:t>（</a:t>
            </a:r>
            <a:r>
              <a:rPr lang="en-US" altLang="zh-CN" dirty="0"/>
              <a:t>reverse primary hash</a:t>
            </a:r>
            <a:r>
              <a:rPr lang="zh-CN" altLang="en-US" dirty="0"/>
              <a:t>）表和 </a:t>
            </a:r>
            <a:r>
              <a:rPr lang="en-US" altLang="zh-CN" dirty="0" err="1"/>
              <a:t>rs</a:t>
            </a:r>
            <a:r>
              <a:rPr lang="en-US" altLang="zh-CN" dirty="0"/>
              <a:t> </a:t>
            </a:r>
            <a:r>
              <a:rPr lang="zh-CN" altLang="en-US" dirty="0"/>
              <a:t>（</a:t>
            </a:r>
            <a:r>
              <a:rPr lang="en-US" altLang="zh-CN" dirty="0"/>
              <a:t>reverse secondary hash</a:t>
            </a:r>
            <a:r>
              <a:rPr lang="zh-CN" altLang="en-US" dirty="0"/>
              <a:t>）表，</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48</a:t>
            </a:fld>
            <a:endParaRPr lang="zh-CN" altLang="en-US"/>
          </a:p>
        </p:txBody>
      </p:sp>
    </p:spTree>
    <p:extLst>
      <p:ext uri="{BB962C8B-B14F-4D97-AF65-F5344CB8AC3E}">
        <p14:creationId xmlns:p14="http://schemas.microsoft.com/office/powerpoint/2010/main" val="13130868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49</a:t>
            </a:fld>
            <a:endParaRPr lang="zh-CN" altLang="en-US"/>
          </a:p>
        </p:txBody>
      </p:sp>
    </p:spTree>
    <p:extLst>
      <p:ext uri="{BB962C8B-B14F-4D97-AF65-F5344CB8AC3E}">
        <p14:creationId xmlns:p14="http://schemas.microsoft.com/office/powerpoint/2010/main" val="4912740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50</a:t>
            </a:fld>
            <a:endParaRPr lang="zh-CN" altLang="en-US"/>
          </a:p>
        </p:txBody>
      </p:sp>
    </p:spTree>
    <p:extLst>
      <p:ext uri="{BB962C8B-B14F-4D97-AF65-F5344CB8AC3E}">
        <p14:creationId xmlns:p14="http://schemas.microsoft.com/office/powerpoint/2010/main" val="38541120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51</a:t>
            </a:fld>
            <a:endParaRPr lang="zh-CN" altLang="en-US"/>
          </a:p>
        </p:txBody>
      </p:sp>
    </p:spTree>
    <p:extLst>
      <p:ext uri="{BB962C8B-B14F-4D97-AF65-F5344CB8AC3E}">
        <p14:creationId xmlns:p14="http://schemas.microsoft.com/office/powerpoint/2010/main" val="369342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面向不同类型的数据源，知识抽取涉及的关键技术和需要解决的技术难 点有所不同。 </a:t>
            </a:r>
            <a:endParaRPr lang="en-US" altLang="zh-CN"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52</a:t>
            </a:fld>
            <a:endParaRPr lang="zh-CN" altLang="en-US"/>
          </a:p>
        </p:txBody>
      </p:sp>
    </p:spTree>
    <p:extLst>
      <p:ext uri="{BB962C8B-B14F-4D97-AF65-F5344CB8AC3E}">
        <p14:creationId xmlns:p14="http://schemas.microsoft.com/office/powerpoint/2010/main" val="12255994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知识抽取的概念最早在</a:t>
            </a:r>
            <a:r>
              <a:rPr lang="en-US" altLang="zh-CN" dirty="0"/>
              <a:t>20</a:t>
            </a:r>
            <a:r>
              <a:rPr lang="zh-CN" altLang="en-US" dirty="0"/>
              <a:t>世纪</a:t>
            </a:r>
            <a:r>
              <a:rPr lang="en-US" altLang="zh-CN" dirty="0"/>
              <a:t>70</a:t>
            </a:r>
            <a:r>
              <a:rPr lang="zh-CN" altLang="en-US" dirty="0"/>
              <a:t>年代后期出现于 </a:t>
            </a:r>
            <a:r>
              <a:rPr lang="en-US" altLang="zh-CN" dirty="0"/>
              <a:t>NLP </a:t>
            </a:r>
            <a:r>
              <a:rPr lang="zh-CN" altLang="en-US" dirty="0"/>
              <a:t>研究领域， 是指自动化地从文本中发现和抽取相关信息，</a:t>
            </a:r>
            <a:endParaRPr lang="en-US" altLang="zh-CN" dirty="0"/>
          </a:p>
          <a:p>
            <a:r>
              <a:rPr lang="zh-CN" altLang="en-US" dirty="0"/>
              <a:t>并将多个文本碎片中的信 息进行合并，将非结构化数据转换为结构化数据，包括某一特定领域的 模式、实体关系或 </a:t>
            </a:r>
            <a:r>
              <a:rPr lang="en-US" altLang="zh-CN" dirty="0"/>
              <a:t>RDF </a:t>
            </a:r>
            <a:r>
              <a:rPr lang="zh-CN" altLang="en-US" dirty="0"/>
              <a:t>三元组。</a:t>
            </a:r>
          </a:p>
          <a:p>
            <a:endParaRPr lang="en-US" altLang="zh-CN"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53</a:t>
            </a:fld>
            <a:endParaRPr lang="zh-CN" altLang="en-US"/>
          </a:p>
        </p:txBody>
      </p:sp>
    </p:spTree>
    <p:extLst>
      <p:ext uri="{BB962C8B-B14F-4D97-AF65-F5344CB8AC3E}">
        <p14:creationId xmlns:p14="http://schemas.microsoft.com/office/powerpoint/2010/main" val="8136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54</a:t>
            </a:fld>
            <a:endParaRPr lang="zh-CN" altLang="en-US"/>
          </a:p>
        </p:txBody>
      </p:sp>
    </p:spTree>
    <p:extLst>
      <p:ext uri="{BB962C8B-B14F-4D97-AF65-F5344CB8AC3E}">
        <p14:creationId xmlns:p14="http://schemas.microsoft.com/office/powerpoint/2010/main" val="421945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04040"/>
                </a:solidFill>
                <a:effectLst/>
                <a:latin typeface="-apple-system"/>
              </a:rPr>
              <a:t>Google</a:t>
            </a:r>
            <a:r>
              <a:rPr lang="zh-CN" altLang="en-US" b="0" i="0" dirty="0">
                <a:solidFill>
                  <a:srgbClr val="404040"/>
                </a:solidFill>
                <a:effectLst/>
                <a:latin typeface="-apple-system"/>
              </a:rPr>
              <a:t>能准确返回他的妻子</a:t>
            </a:r>
            <a:r>
              <a:rPr lang="en-US" altLang="zh-CN" b="0" i="0" dirty="0">
                <a:solidFill>
                  <a:srgbClr val="404040"/>
                </a:solidFill>
                <a:effectLst/>
                <a:latin typeface="-apple-system"/>
              </a:rPr>
              <a:t>Melinda Gates</a:t>
            </a:r>
            <a:r>
              <a:rPr lang="zh-CN" altLang="en-US" b="0" i="0" dirty="0">
                <a:solidFill>
                  <a:srgbClr val="404040"/>
                </a:solidFill>
                <a:effectLst/>
                <a:latin typeface="-apple-system"/>
              </a:rPr>
              <a:t>。这就说明搜索引擎通过知识图谱真正理解了用户的意图。</a:t>
            </a:r>
            <a:endParaRPr lang="en-US" altLang="zh-CN" b="0" i="0" dirty="0">
              <a:solidFill>
                <a:srgbClr val="404040"/>
              </a:solidFill>
              <a:effectLst/>
              <a:latin typeface="-apple-system"/>
            </a:endParaRPr>
          </a:p>
          <a:p>
            <a:r>
              <a:rPr lang="zh-CN" altLang="en-US" b="0" i="0" dirty="0">
                <a:solidFill>
                  <a:srgbClr val="404040"/>
                </a:solidFill>
                <a:effectLst/>
                <a:latin typeface="-apple-system"/>
              </a:rPr>
              <a:t>百度中文可以得到准确的结果</a:t>
            </a:r>
            <a:endParaRPr lang="en-US" altLang="zh-CN" b="0" i="0" dirty="0">
              <a:solidFill>
                <a:srgbClr val="404040"/>
              </a:solidFill>
              <a:effectLst/>
              <a:latin typeface="-apple-system"/>
            </a:endParaRPr>
          </a:p>
          <a:p>
            <a:r>
              <a:rPr lang="en-US" altLang="zh-CN" b="0" i="0" dirty="0">
                <a:solidFill>
                  <a:srgbClr val="404040"/>
                </a:solidFill>
                <a:effectLst/>
                <a:latin typeface="-apple-system"/>
              </a:rPr>
              <a:t>Google</a:t>
            </a:r>
            <a:r>
              <a:rPr lang="zh-CN" altLang="en-US" b="0" i="0" dirty="0">
                <a:solidFill>
                  <a:srgbClr val="404040"/>
                </a:solidFill>
                <a:effectLst/>
                <a:latin typeface="-apple-system"/>
              </a:rPr>
              <a:t>中英文都可以得到准确的结果</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8</a:t>
            </a:fld>
            <a:endParaRPr lang="zh-CN" altLang="en-US"/>
          </a:p>
        </p:txBody>
      </p:sp>
    </p:spTree>
    <p:extLst>
      <p:ext uri="{BB962C8B-B14F-4D97-AF65-F5344CB8AC3E}">
        <p14:creationId xmlns:p14="http://schemas.microsoft.com/office/powerpoint/2010/main" val="21992601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人们一般采 用 </a:t>
            </a:r>
            <a:r>
              <a:rPr lang="en-US" altLang="zh-CN" dirty="0"/>
              <a:t>Inside–Outside–Beginning</a:t>
            </a:r>
            <a:r>
              <a:rPr lang="zh-CN" altLang="en-US" dirty="0"/>
              <a:t>（</a:t>
            </a:r>
            <a:r>
              <a:rPr lang="en-US" altLang="zh-CN" dirty="0"/>
              <a:t>IOB</a:t>
            </a:r>
            <a:r>
              <a:rPr lang="zh-CN" altLang="en-US" dirty="0"/>
              <a:t>）或 </a:t>
            </a:r>
            <a:r>
              <a:rPr lang="en-US" altLang="zh-CN" dirty="0"/>
              <a:t>Inside–Outside</a:t>
            </a:r>
            <a:r>
              <a:rPr lang="zh-CN" altLang="en-US" dirty="0"/>
              <a:t>（</a:t>
            </a:r>
            <a:r>
              <a:rPr lang="en-US" altLang="zh-CN" dirty="0"/>
              <a:t>IO</a:t>
            </a:r>
            <a:r>
              <a:rPr lang="zh-CN" altLang="en-US" dirty="0"/>
              <a:t>）标注体系对 文本进行人工标注。</a:t>
            </a:r>
            <a:endParaRPr lang="en-US" altLang="zh-CN" dirty="0"/>
          </a:p>
          <a:p>
            <a:r>
              <a:rPr lang="zh-CN" altLang="en-US" dirty="0"/>
              <a:t>在 </a:t>
            </a:r>
            <a:r>
              <a:rPr lang="en-US" altLang="zh-CN" dirty="0"/>
              <a:t>IOB </a:t>
            </a:r>
            <a:r>
              <a:rPr lang="zh-CN" altLang="en-US" dirty="0"/>
              <a:t>标注体系中，文本中的每个词被标记为实 体名称的起始词（</a:t>
            </a:r>
            <a:r>
              <a:rPr lang="en-US" altLang="zh-CN" dirty="0"/>
              <a:t>B</a:t>
            </a:r>
            <a:r>
              <a:rPr lang="zh-CN" altLang="en-US" dirty="0"/>
              <a:t>）、实体名称的后续词（</a:t>
            </a:r>
            <a:r>
              <a:rPr lang="en-US" altLang="zh-CN" dirty="0"/>
              <a:t>I</a:t>
            </a:r>
            <a:r>
              <a:rPr lang="zh-CN" altLang="en-US" dirty="0"/>
              <a:t>）或实体名称的外部词 （</a:t>
            </a:r>
            <a:r>
              <a:rPr lang="en-US" altLang="zh-CN" dirty="0"/>
              <a:t>D</a:t>
            </a:r>
            <a:r>
              <a:rPr lang="zh-CN" altLang="en-US" dirty="0"/>
              <a:t>）。</a:t>
            </a:r>
            <a:endParaRPr lang="en-US" altLang="zh-CN" dirty="0"/>
          </a:p>
          <a:p>
            <a:r>
              <a:rPr lang="zh-CN" altLang="en-US" dirty="0"/>
              <a:t>而在</a:t>
            </a:r>
            <a:r>
              <a:rPr lang="en-US" altLang="zh-CN" dirty="0"/>
              <a:t>IO</a:t>
            </a:r>
            <a:r>
              <a:rPr lang="zh-CN" altLang="en-US" dirty="0"/>
              <a:t>标注体系中，文本中的词被标记为实体名称内部词（</a:t>
            </a:r>
            <a:r>
              <a:rPr lang="en-US" altLang="zh-CN" dirty="0"/>
              <a:t>I</a:t>
            </a:r>
            <a:r>
              <a:rPr lang="zh-CN" altLang="en-US" dirty="0"/>
              <a:t>） 或实体名称外部词（</a:t>
            </a:r>
            <a:r>
              <a:rPr lang="en-US" altLang="zh-CN" dirty="0"/>
              <a:t>D</a:t>
            </a:r>
            <a:r>
              <a:rPr lang="zh-CN" altLang="en-US" dirty="0"/>
              <a:t>）。</a:t>
            </a:r>
            <a:endParaRPr lang="en-US" altLang="zh-CN" dirty="0"/>
          </a:p>
          <a:p>
            <a:endParaRPr lang="en-US" altLang="zh-CN" dirty="0"/>
          </a:p>
          <a:p>
            <a:r>
              <a:rPr lang="zh-CN" altLang="en-US" dirty="0"/>
              <a:t>统计模型需要计算每个词的一 组特征作为模型的输入。这些特征具体包括单词级别特征、词典特征和 文档级特征等。单词级别特征包括是否首字母大写、是否以句点结尾、 是否包含数字、词性、词的 </a:t>
            </a:r>
            <a:r>
              <a:rPr lang="en-US" altLang="zh-CN" dirty="0"/>
              <a:t>n-gram </a:t>
            </a:r>
            <a:r>
              <a:rPr lang="zh-CN" altLang="en-US" dirty="0"/>
              <a:t>等。</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55</a:t>
            </a:fld>
            <a:endParaRPr lang="zh-CN" altLang="en-US"/>
          </a:p>
        </p:txBody>
      </p:sp>
    </p:spTree>
    <p:extLst>
      <p:ext uri="{BB962C8B-B14F-4D97-AF65-F5344CB8AC3E}">
        <p14:creationId xmlns:p14="http://schemas.microsoft.com/office/powerpoint/2010/main" val="502300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长短期记忆（</a:t>
            </a:r>
            <a:r>
              <a:rPr lang="en-US" altLang="zh-CN" dirty="0"/>
              <a:t>Long short-term memory, LSTM</a:t>
            </a:r>
            <a:r>
              <a:rPr lang="zh-CN" altLang="en-US" dirty="0"/>
              <a:t>）是一种特殊的</a:t>
            </a:r>
            <a:r>
              <a:rPr lang="en-US" altLang="zh-CN" dirty="0"/>
              <a:t>RNN</a:t>
            </a:r>
            <a:r>
              <a:rPr lang="zh-CN" altLang="en-US" dirty="0"/>
              <a:t>，主要是为了解决长序列训练过程中的梯度消失和梯度爆炸问题。</a:t>
            </a:r>
            <a:endParaRPr lang="en-US" altLang="zh-CN" dirty="0"/>
          </a:p>
          <a:p>
            <a:r>
              <a:rPr lang="zh-CN" altLang="en-US" dirty="0"/>
              <a:t>简单来说，就是相比普通的</a:t>
            </a:r>
            <a:r>
              <a:rPr lang="en-US" altLang="zh-CN" dirty="0"/>
              <a:t>RNN</a:t>
            </a:r>
            <a:r>
              <a:rPr lang="zh-CN" altLang="en-US" dirty="0"/>
              <a:t>，</a:t>
            </a:r>
            <a:r>
              <a:rPr lang="en-US" altLang="zh-CN" dirty="0"/>
              <a:t>LSTM</a:t>
            </a:r>
            <a:r>
              <a:rPr lang="zh-CN" altLang="en-US" dirty="0"/>
              <a:t>能够在更长的序列中有更好的表现。</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56</a:t>
            </a:fld>
            <a:endParaRPr lang="zh-CN" altLang="en-US"/>
          </a:p>
        </p:txBody>
      </p:sp>
    </p:spTree>
    <p:extLst>
      <p:ext uri="{BB962C8B-B14F-4D97-AF65-F5344CB8AC3E}">
        <p14:creationId xmlns:p14="http://schemas.microsoft.com/office/powerpoint/2010/main" val="492067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关系抽取特征的定义对于抽取的结果具有较大的影 响，因此大量的研究工作围绕关系抽取特征的设计展开。</a:t>
            </a:r>
            <a:endParaRPr lang="en-US" altLang="zh-CN" dirty="0"/>
          </a:p>
          <a:p>
            <a:r>
              <a:rPr lang="zh-CN" altLang="en-US" dirty="0"/>
              <a:t>根据计算特征 的复杂性，可以将常用的特征分为轻量级、中等量级和重量级三大类</a:t>
            </a:r>
            <a:endParaRPr lang="en-US" altLang="zh-CN" dirty="0"/>
          </a:p>
          <a:p>
            <a:endParaRPr lang="en-US" altLang="zh-CN" dirty="0"/>
          </a:p>
          <a:p>
            <a:r>
              <a:rPr lang="zh-CN" altLang="en-US" dirty="0"/>
              <a:t>轻量级特征主要是基于实体和词的特征，例如句子中实体前后的词、实体的类型以及实体之间的距离等。</a:t>
            </a:r>
            <a:endParaRPr lang="en-US" altLang="zh-CN" dirty="0"/>
          </a:p>
          <a:p>
            <a:r>
              <a:rPr lang="zh-CN" altLang="en-US" dirty="0"/>
              <a:t>中等量级特征主要是基于句子中语块序列的特征。</a:t>
            </a:r>
            <a:endParaRPr lang="en-US" altLang="zh-CN" dirty="0"/>
          </a:p>
          <a:p>
            <a:r>
              <a:rPr lang="zh-CN" altLang="en-US" dirty="0"/>
              <a:t>重量级特征一般包括实体间的依存关系路径、实体间依存树结构的距离以及其他特定的结构信息。 </a:t>
            </a:r>
            <a:endParaRPr lang="en-US" altLang="zh-CN" dirty="0"/>
          </a:p>
          <a:p>
            <a:endParaRPr lang="en-US" altLang="zh-CN" dirty="0"/>
          </a:p>
          <a:p>
            <a:r>
              <a:rPr lang="zh-CN" altLang="en-US" dirty="0"/>
              <a:t>深度学习的方 法不需要人工构建各种特征，其输入一般只包括句子中的词及其位置的 向量表示。</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58</a:t>
            </a:fld>
            <a:endParaRPr lang="zh-CN" altLang="en-US"/>
          </a:p>
        </p:txBody>
      </p:sp>
    </p:spTree>
    <p:extLst>
      <p:ext uri="{BB962C8B-B14F-4D97-AF65-F5344CB8AC3E}">
        <p14:creationId xmlns:p14="http://schemas.microsoft.com/office/powerpoint/2010/main" val="2035586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事件抽取的流水线方法在每个子任务阶段都有可能存在误差，这种</a:t>
            </a:r>
          </a:p>
          <a:p>
            <a:r>
              <a:rPr lang="zh-CN" altLang="en-US" dirty="0"/>
              <a:t>误差会从前面的环节逐步传播到后面的环节，从而导致误差不断累积，</a:t>
            </a:r>
          </a:p>
          <a:p>
            <a:r>
              <a:rPr lang="zh-CN" altLang="en-US" dirty="0"/>
              <a:t>使得事件抽取的性能急剧衰减。</a:t>
            </a:r>
            <a:endParaRPr lang="en-US" altLang="zh-CN" dirty="0"/>
          </a:p>
          <a:p>
            <a:r>
              <a:rPr lang="zh-CN" altLang="en-US" dirty="0"/>
              <a:t>联合推断方法首先建立事件抽取 子任务的模型，然后将各个模型的目标函数进行组合，形成联合推断的 目标函数；</a:t>
            </a:r>
            <a:endParaRPr lang="en-US" altLang="zh-CN" dirty="0"/>
          </a:p>
          <a:p>
            <a:r>
              <a:rPr lang="zh-CN" altLang="en-US" dirty="0"/>
              <a:t>通过对联合目标函数进行优化，获得事件抽取各个子任务的 结果。</a:t>
            </a:r>
            <a:endParaRPr lang="en-US" altLang="zh-CN" dirty="0"/>
          </a:p>
          <a:p>
            <a:endParaRPr lang="en-US" altLang="zh-CN" dirty="0"/>
          </a:p>
          <a:p>
            <a:r>
              <a:rPr lang="zh-CN" altLang="en-US" dirty="0"/>
              <a:t>联合建模的方法在充分分析子任务间的关系后，基于概率图模型 进行联合建模，获得事件抽取的总体结果。</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60</a:t>
            </a:fld>
            <a:endParaRPr lang="zh-CN" altLang="en-US"/>
          </a:p>
        </p:txBody>
      </p:sp>
    </p:spTree>
    <p:extLst>
      <p:ext uri="{BB962C8B-B14F-4D97-AF65-F5344CB8AC3E}">
        <p14:creationId xmlns:p14="http://schemas.microsoft.com/office/powerpoint/2010/main" val="3151216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直接映射过程中，数据库表中的每一行（例如 </a:t>
            </a:r>
            <a:r>
              <a:rPr lang="en-US" altLang="zh-CN" dirty="0"/>
              <a:t>People </a:t>
            </a:r>
            <a:r>
              <a:rPr lang="zh-CN" altLang="en-US" dirty="0"/>
              <a:t>表中的</a:t>
            </a:r>
            <a:r>
              <a:rPr lang="en-US" altLang="zh-CN" dirty="0"/>
              <a:t>&lt;7,“Bob”,18&gt;</a:t>
            </a:r>
            <a:r>
              <a:rPr lang="zh-CN" altLang="en-US" dirty="0"/>
              <a:t>）产生了一组具有共同主语（</a:t>
            </a:r>
            <a:r>
              <a:rPr lang="en-US" altLang="zh-CN" dirty="0"/>
              <a:t>subject</a:t>
            </a:r>
            <a:r>
              <a:rPr lang="zh-CN" altLang="en-US" dirty="0"/>
              <a:t>）的三元组。主语是</a:t>
            </a:r>
          </a:p>
          <a:p>
            <a:r>
              <a:rPr lang="zh-CN" altLang="en-US" dirty="0"/>
              <a:t>由 </a:t>
            </a:r>
            <a:r>
              <a:rPr lang="en-US" altLang="zh-CN" dirty="0"/>
              <a:t>IRI </a:t>
            </a:r>
            <a:r>
              <a:rPr lang="zh-CN" altLang="en-US" dirty="0"/>
              <a:t>前缀和表名（</a:t>
            </a:r>
            <a:r>
              <a:rPr lang="en-US" altLang="zh-CN" dirty="0"/>
              <a:t>People</a:t>
            </a:r>
            <a:r>
              <a:rPr lang="zh-CN" altLang="en-US" dirty="0"/>
              <a:t>）、主键列名（</a:t>
            </a:r>
            <a:r>
              <a:rPr lang="en-US" altLang="zh-CN" dirty="0"/>
              <a:t>ID</a:t>
            </a:r>
            <a:r>
              <a:rPr lang="zh-CN" altLang="en-US" dirty="0"/>
              <a:t>）、主键值（</a:t>
            </a:r>
            <a:r>
              <a:rPr lang="en-US" altLang="zh-CN" dirty="0"/>
              <a:t>7</a:t>
            </a:r>
            <a:r>
              <a:rPr lang="zh-CN" altLang="en-US" dirty="0"/>
              <a:t>）串联而成的 </a:t>
            </a:r>
            <a:r>
              <a:rPr lang="en-US" altLang="zh-CN" dirty="0"/>
              <a:t>IRI</a:t>
            </a:r>
            <a:r>
              <a:rPr lang="zh-CN" altLang="en-US" dirty="0"/>
              <a:t>。</a:t>
            </a:r>
            <a:endParaRPr lang="en-US" altLang="zh-CN" dirty="0"/>
          </a:p>
          <a:p>
            <a:r>
              <a:rPr lang="zh-CN" altLang="en-US" dirty="0"/>
              <a:t>每列的谓词是由 </a:t>
            </a:r>
            <a:r>
              <a:rPr lang="en-US" altLang="zh-CN" dirty="0"/>
              <a:t>IRI </a:t>
            </a:r>
            <a:r>
              <a:rPr lang="zh-CN" altLang="en-US" dirty="0"/>
              <a:t>前缀和表名、列名连接形成的</a:t>
            </a:r>
            <a:r>
              <a:rPr lang="en-US" altLang="zh-CN" dirty="0"/>
              <a:t>IRI</a:t>
            </a:r>
            <a:r>
              <a:rPr lang="zh-CN" altLang="en-US" dirty="0"/>
              <a:t>。这些值是从列值的词汇形式形成的</a:t>
            </a:r>
            <a:r>
              <a:rPr lang="en-US" altLang="zh-CN" dirty="0"/>
              <a:t>RDF</a:t>
            </a:r>
            <a:r>
              <a:rPr lang="zh-CN" altLang="en-US" dirty="0"/>
              <a:t>文字。每个外键都会生成一个三元组，</a:t>
            </a:r>
          </a:p>
          <a:p>
            <a:r>
              <a:rPr lang="zh-CN" altLang="en-US" dirty="0"/>
              <a:t>其谓词由外键列名、引用表和引用的列名组成。这些三元组的宾语是被引用三元组的行标识符（例如</a:t>
            </a:r>
            <a:r>
              <a:rPr lang="en-US" altLang="zh-CN" dirty="0"/>
              <a:t>&lt;Addresses / ID = 18&gt;</a:t>
            </a:r>
            <a:r>
              <a:rPr lang="zh-CN" altLang="en-US" dirty="0"/>
              <a:t>）。</a:t>
            </a:r>
            <a:endParaRPr lang="en-US" altLang="zh-CN" dirty="0"/>
          </a:p>
          <a:p>
            <a:r>
              <a:rPr lang="zh-CN" altLang="en-US" dirty="0"/>
              <a:t>直接映射不会为</a:t>
            </a:r>
            <a:r>
              <a:rPr lang="en-US" altLang="zh-CN" dirty="0"/>
              <a:t>NULL</a:t>
            </a:r>
            <a:r>
              <a:rPr lang="zh-CN" altLang="en-US" dirty="0"/>
              <a:t>值生成三元组。</a:t>
            </a:r>
          </a:p>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61</a:t>
            </a:fld>
            <a:endParaRPr lang="zh-CN" altLang="en-US"/>
          </a:p>
        </p:txBody>
      </p:sp>
    </p:spTree>
    <p:extLst>
      <p:ext uri="{BB962C8B-B14F-4D97-AF65-F5344CB8AC3E}">
        <p14:creationId xmlns:p14="http://schemas.microsoft.com/office/powerpoint/2010/main" val="4007278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自定义谓语，或者链接多表生成三元组等。</a:t>
            </a:r>
            <a:endParaRPr lang="en-US" altLang="zh-CN" dirty="0"/>
          </a:p>
          <a:p>
            <a:r>
              <a:rPr lang="en-US" altLang="zh-CN" dirty="0"/>
              <a:t>R2RML </a:t>
            </a:r>
            <a:r>
              <a:rPr lang="zh-CN" altLang="en-US" dirty="0"/>
              <a:t>映射是通过逻辑表（</a:t>
            </a:r>
            <a:r>
              <a:rPr lang="en-US" altLang="zh-CN" dirty="0"/>
              <a:t>Logic Tables</a:t>
            </a:r>
            <a:r>
              <a:rPr lang="zh-CN" altLang="en-US" dirty="0"/>
              <a:t>）从数据库中检索数据</a:t>
            </a:r>
          </a:p>
          <a:p>
            <a:r>
              <a:rPr lang="zh-CN" altLang="en-US" dirty="0"/>
              <a:t>的。一个逻辑表可以是数据库中的一个表、视图或有效的 </a:t>
            </a:r>
            <a:r>
              <a:rPr lang="en-US" altLang="zh-CN" dirty="0"/>
              <a:t>SQL </a:t>
            </a:r>
            <a:r>
              <a:rPr lang="zh-CN" altLang="en-US" dirty="0"/>
              <a:t>语句查</a:t>
            </a:r>
          </a:p>
          <a:p>
            <a:r>
              <a:rPr lang="zh-CN" altLang="en-US" dirty="0"/>
              <a:t>询。每个逻辑表通过三元组映射（</a:t>
            </a:r>
            <a:r>
              <a:rPr lang="en-US" altLang="zh-CN" dirty="0"/>
              <a:t>Triples Map</a:t>
            </a:r>
            <a:r>
              <a:rPr lang="zh-CN" altLang="en-US" dirty="0"/>
              <a:t>）映射至</a:t>
            </a:r>
            <a:r>
              <a:rPr lang="en-US" altLang="zh-CN" dirty="0"/>
              <a:t>RDF</a:t>
            </a:r>
            <a:r>
              <a:rPr lang="zh-CN" altLang="en-US" dirty="0"/>
              <a:t>数据，</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62</a:t>
            </a:fld>
            <a:endParaRPr lang="zh-CN" altLang="en-US"/>
          </a:p>
        </p:txBody>
      </p:sp>
    </p:spTree>
    <p:extLst>
      <p:ext uri="{BB962C8B-B14F-4D97-AF65-F5344CB8AC3E}">
        <p14:creationId xmlns:p14="http://schemas.microsoft.com/office/powerpoint/2010/main" val="1508445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框架的主要组成部分 是：</a:t>
            </a:r>
            <a:endParaRPr lang="en-US" altLang="zh-CN" dirty="0"/>
          </a:p>
          <a:p>
            <a:r>
              <a:rPr lang="zh-CN" altLang="en-US" dirty="0"/>
              <a:t>页面集合，包含本地及远程的维基百科文章数据；</a:t>
            </a:r>
            <a:endParaRPr lang="en-US" altLang="zh-CN" dirty="0"/>
          </a:p>
          <a:p>
            <a:r>
              <a:rPr lang="zh-CN" altLang="en-US" dirty="0"/>
              <a:t>目标数据，存储 或序列化提取的 </a:t>
            </a:r>
            <a:r>
              <a:rPr lang="en-US" altLang="zh-CN" dirty="0"/>
              <a:t>RDF </a:t>
            </a:r>
            <a:r>
              <a:rPr lang="zh-CN" altLang="en-US" dirty="0"/>
              <a:t>三元组；</a:t>
            </a:r>
            <a:endParaRPr lang="en-US" altLang="zh-CN" dirty="0"/>
          </a:p>
          <a:p>
            <a:r>
              <a:rPr lang="zh-CN" altLang="en-US" dirty="0"/>
              <a:t>将特定类型的维基标记转换为三元组的 提取器；</a:t>
            </a:r>
            <a:endParaRPr lang="en-US" altLang="zh-CN" dirty="0"/>
          </a:p>
          <a:p>
            <a:r>
              <a:rPr lang="zh-CN" altLang="en-US" dirty="0"/>
              <a:t>支持提取器的解析器，其作用是确定数据类型，在不同单元之 间转换值并将标记分解成列表；</a:t>
            </a:r>
            <a:endParaRPr lang="en-US" altLang="zh-CN" dirty="0"/>
          </a:p>
          <a:p>
            <a:r>
              <a:rPr lang="zh-CN" altLang="en-US" dirty="0"/>
              <a:t>提取作业，负责将页面集合、提取器和 目标数据分组到一个工作流程中；</a:t>
            </a:r>
            <a:endParaRPr lang="en-US" altLang="zh-CN" dirty="0"/>
          </a:p>
          <a:p>
            <a:r>
              <a:rPr lang="zh-CN" altLang="en-US" dirty="0"/>
              <a:t>知识提取管理器，负责管理将维基百 科文章传递给提取器并将其输出传递到目标数据的过程。</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63</a:t>
            </a:fld>
            <a:endParaRPr lang="zh-CN" altLang="en-US"/>
          </a:p>
        </p:txBody>
      </p:sp>
    </p:spTree>
    <p:extLst>
      <p:ext uri="{BB962C8B-B14F-4D97-AF65-F5344CB8AC3E}">
        <p14:creationId xmlns:p14="http://schemas.microsoft.com/office/powerpoint/2010/main" val="464493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① 通过其他谓语关系能不能推出目标谓语关系</a:t>
            </a:r>
            <a:endParaRPr lang="en-US" altLang="zh-CN" dirty="0"/>
          </a:p>
          <a:p>
            <a:endParaRPr lang="en-US" altLang="zh-CN" dirty="0"/>
          </a:p>
          <a:p>
            <a:r>
              <a:rPr lang="zh-CN" altLang="en-US" dirty="0"/>
              <a:t>② </a:t>
            </a:r>
            <a:r>
              <a:rPr lang="en-US" altLang="zh-CN" dirty="0"/>
              <a:t>PRA</a:t>
            </a:r>
            <a:r>
              <a:rPr lang="zh-CN" altLang="en-US" dirty="0"/>
              <a:t>计算的路径特征可以转换为逻辑规则</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67</a:t>
            </a:fld>
            <a:endParaRPr lang="zh-CN" altLang="en-US"/>
          </a:p>
        </p:txBody>
      </p:sp>
    </p:spTree>
    <p:extLst>
      <p:ext uri="{BB962C8B-B14F-4D97-AF65-F5344CB8AC3E}">
        <p14:creationId xmlns:p14="http://schemas.microsoft.com/office/powerpoint/2010/main" val="3511498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74</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典型的基于图结构的推理方法有PRA（Path Ranking Algorithm），利用了实体节点之间的路径当作特征从而进行链接预测推理。</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75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表达形式简单直白，符合自然。然而，由于缺少标准，其比较难应用于实践。</a:t>
            </a:r>
            <a:endParaRPr lang="en-US" altLang="zh-CN" b="0" i="0" dirty="0">
              <a:solidFill>
                <a:srgbClr val="121212"/>
              </a:solidFill>
              <a:effectLst/>
              <a:latin typeface="-apple-system"/>
            </a:endParaRPr>
          </a:p>
          <a:p>
            <a:r>
              <a:rPr lang="en-US" altLang="zh-CN" b="0" i="0" dirty="0">
                <a:solidFill>
                  <a:srgbClr val="121212"/>
                </a:solidFill>
                <a:effectLst/>
                <a:latin typeface="-apple-system"/>
              </a:rPr>
              <a:t>RDF</a:t>
            </a:r>
            <a:r>
              <a:rPr lang="zh-CN" altLang="en-US" b="0" i="0" dirty="0">
                <a:solidFill>
                  <a:srgbClr val="121212"/>
                </a:solidFill>
                <a:effectLst/>
                <a:latin typeface="-apple-system"/>
              </a:rPr>
              <a:t>的提出解决了语义网络的缺点</a:t>
            </a:r>
            <a:r>
              <a:rPr lang="en-US" altLang="zh-CN" b="0" i="0" dirty="0">
                <a:solidFill>
                  <a:srgbClr val="121212"/>
                </a:solidFill>
                <a:effectLst/>
                <a:latin typeface="-apple-system"/>
              </a:rPr>
              <a:t>1</a:t>
            </a:r>
            <a:r>
              <a:rPr lang="zh-CN" altLang="en-US" b="0" i="0" dirty="0">
                <a:solidFill>
                  <a:srgbClr val="121212"/>
                </a:solidFill>
                <a:effectLst/>
                <a:latin typeface="-apple-system"/>
              </a:rPr>
              <a:t>和缺点</a:t>
            </a:r>
            <a:r>
              <a:rPr lang="en-US" altLang="zh-CN" b="0" i="0" dirty="0">
                <a:solidFill>
                  <a:srgbClr val="121212"/>
                </a:solidFill>
                <a:effectLst/>
                <a:latin typeface="-apple-system"/>
              </a:rPr>
              <a:t>2</a:t>
            </a:r>
            <a:r>
              <a:rPr lang="zh-CN" altLang="en-US" b="0" i="0" dirty="0">
                <a:solidFill>
                  <a:srgbClr val="121212"/>
                </a:solidFill>
                <a:effectLst/>
                <a:latin typeface="-apple-system"/>
              </a:rPr>
              <a:t>，在节点和边的取值上做了约束，制定了统一标准，为多源数据的融合提供了便利。</a:t>
            </a:r>
            <a:endParaRPr lang="en-US" altLang="zh-CN" b="0" i="0" dirty="0">
              <a:solidFill>
                <a:srgbClr val="121212"/>
              </a:solidFill>
              <a:effectLst/>
              <a:latin typeface="-apple-system"/>
            </a:endParaRPr>
          </a:p>
          <a:p>
            <a:r>
              <a:rPr lang="zh-CN" altLang="en-US" b="0" i="0" dirty="0">
                <a:solidFill>
                  <a:srgbClr val="121212"/>
                </a:solidFill>
                <a:effectLst/>
                <a:latin typeface="-apple-system"/>
              </a:rPr>
              <a:t>尽管语义网络有这些缺点，还是有许多项目是基于语义网络的思想建立起来的。下面列几个比较出名和实用的项目：</a:t>
            </a:r>
            <a:r>
              <a:rPr lang="en-US" altLang="zh-CN" b="0" i="0" u="none" strike="noStrike" dirty="0">
                <a:effectLst/>
                <a:latin typeface="-apple-system"/>
                <a:hlinkClick r:id="rId3"/>
              </a:rPr>
              <a:t>WordNet</a:t>
            </a:r>
            <a:r>
              <a:rPr lang="zh-CN" altLang="en-US" b="0" i="0" u="none" strike="noStrike" dirty="0">
                <a:effectLst/>
                <a:latin typeface="-apple-system"/>
              </a:rPr>
              <a:t>、</a:t>
            </a:r>
            <a:r>
              <a:rPr lang="en-US" altLang="zh-CN" b="0" i="0" u="none" strike="noStrike" dirty="0">
                <a:effectLst/>
                <a:latin typeface="-apple-system"/>
                <a:hlinkClick r:id="rId4"/>
              </a:rPr>
              <a:t>BabelNet</a:t>
            </a:r>
            <a:r>
              <a:rPr lang="zh-CN" altLang="en-US" b="0" i="0" u="none" strike="noStrike" dirty="0">
                <a:effectLst/>
                <a:latin typeface="-apple-system"/>
              </a:rPr>
              <a:t>、</a:t>
            </a:r>
            <a:r>
              <a:rPr lang="en-US" altLang="zh-CN" b="0" i="0" u="none" strike="noStrike" dirty="0">
                <a:effectLst/>
                <a:latin typeface="-apple-system"/>
                <a:hlinkClick r:id="rId5"/>
              </a:rPr>
              <a:t>HowNet</a:t>
            </a:r>
            <a:endParaRPr lang="en-US" altLang="zh-CN" b="0" i="0" u="none" strike="noStrike" dirty="0">
              <a:effectLst/>
              <a:latin typeface="-apple-system"/>
            </a:endParaRPr>
          </a:p>
          <a:p>
            <a:r>
              <a:rPr lang="zh-CN" altLang="en-US" b="0" i="0" dirty="0">
                <a:solidFill>
                  <a:srgbClr val="121212"/>
                </a:solidFill>
                <a:effectLst/>
                <a:latin typeface="-apple-system"/>
              </a:rPr>
              <a:t>缺点三：假如我们有两个语义网络</a:t>
            </a:r>
            <a:r>
              <a:rPr lang="en-US" altLang="zh-CN" b="0" i="0" dirty="0">
                <a:solidFill>
                  <a:srgbClr val="121212"/>
                </a:solidFill>
                <a:effectLst/>
                <a:latin typeface="-apple-system"/>
              </a:rPr>
              <a:t>A</a:t>
            </a:r>
            <a:r>
              <a:rPr lang="zh-CN" altLang="en-US" b="0" i="0" dirty="0">
                <a:solidFill>
                  <a:srgbClr val="121212"/>
                </a:solidFill>
                <a:effectLst/>
                <a:latin typeface="-apple-system"/>
              </a:rPr>
              <a:t>和</a:t>
            </a:r>
            <a:r>
              <a:rPr lang="en-US" altLang="zh-CN" b="0" i="0" dirty="0">
                <a:solidFill>
                  <a:srgbClr val="121212"/>
                </a:solidFill>
                <a:effectLst/>
                <a:latin typeface="-apple-system"/>
              </a:rPr>
              <a:t>B</a:t>
            </a:r>
            <a:r>
              <a:rPr lang="zh-CN" altLang="en-US" b="0" i="0" dirty="0">
                <a:solidFill>
                  <a:srgbClr val="121212"/>
                </a:solidFill>
                <a:effectLst/>
                <a:latin typeface="-apple-system"/>
              </a:rPr>
              <a:t>。在</a:t>
            </a:r>
            <a:r>
              <a:rPr lang="en-US" altLang="zh-CN" b="0" i="0" dirty="0">
                <a:solidFill>
                  <a:srgbClr val="121212"/>
                </a:solidFill>
                <a:effectLst/>
                <a:latin typeface="-apple-system"/>
              </a:rPr>
              <a:t>A</a:t>
            </a:r>
            <a:r>
              <a:rPr lang="zh-CN" altLang="en-US" b="0" i="0" dirty="0">
                <a:solidFill>
                  <a:srgbClr val="121212"/>
                </a:solidFill>
                <a:effectLst/>
                <a:latin typeface="-apple-system"/>
              </a:rPr>
              <a:t>中，熊是哺乳动物的一个实例。在</a:t>
            </a:r>
            <a:r>
              <a:rPr lang="en-US" altLang="zh-CN" b="0" i="0" dirty="0">
                <a:solidFill>
                  <a:srgbClr val="121212"/>
                </a:solidFill>
                <a:effectLst/>
                <a:latin typeface="-apple-system"/>
              </a:rPr>
              <a:t>B</a:t>
            </a:r>
            <a:r>
              <a:rPr lang="zh-CN" altLang="en-US" b="0" i="0" dirty="0">
                <a:solidFill>
                  <a:srgbClr val="121212"/>
                </a:solidFill>
                <a:effectLst/>
                <a:latin typeface="-apple-system"/>
              </a:rPr>
              <a:t>中，熊是哺乳动物的一个子类。前者是</a:t>
            </a:r>
            <a:r>
              <a:rPr lang="en-US" altLang="zh-CN" b="0" i="0" dirty="0">
                <a:solidFill>
                  <a:srgbClr val="121212"/>
                </a:solidFill>
                <a:effectLst/>
                <a:latin typeface="-apple-system"/>
              </a:rPr>
              <a:t>is-a</a:t>
            </a:r>
            <a:r>
              <a:rPr lang="zh-CN" altLang="en-US" b="0" i="0" dirty="0">
                <a:solidFill>
                  <a:srgbClr val="121212"/>
                </a:solidFill>
                <a:effectLst/>
                <a:latin typeface="-apple-system"/>
              </a:rPr>
              <a:t>关系，后者是</a:t>
            </a:r>
            <a:r>
              <a:rPr lang="en-US" altLang="zh-CN" b="0" i="0" dirty="0" err="1">
                <a:solidFill>
                  <a:srgbClr val="121212"/>
                </a:solidFill>
                <a:effectLst/>
                <a:latin typeface="-apple-system"/>
              </a:rPr>
              <a:t>subClassOf</a:t>
            </a:r>
            <a:r>
              <a:rPr lang="zh-CN" altLang="en-US" b="0" i="0" dirty="0">
                <a:solidFill>
                  <a:srgbClr val="121212"/>
                </a:solidFill>
                <a:effectLst/>
                <a:latin typeface="-apple-system"/>
              </a:rPr>
              <a:t>关系。这种情况常有发生，我们建模的角度不同，那么同一个事物的表示也可能不同。如果我们不能用一种方法来区别两者，不仅会给我们带来理解上的困难，在进行融合的时候也会造成数据冲突。</a:t>
            </a:r>
            <a:endParaRPr lang="en-US" altLang="zh-CN" b="0" i="0" dirty="0">
              <a:solidFill>
                <a:srgbClr val="121212"/>
              </a:solidFill>
              <a:effectLst/>
              <a:latin typeface="-apple-system"/>
            </a:endParaRPr>
          </a:p>
        </p:txBody>
      </p:sp>
      <p:sp>
        <p:nvSpPr>
          <p:cNvPr id="4" name="灯片编号占位符 3"/>
          <p:cNvSpPr>
            <a:spLocks noGrp="1"/>
          </p:cNvSpPr>
          <p:nvPr>
            <p:ph type="sldNum" sz="quarter" idx="5"/>
          </p:nvPr>
        </p:nvSpPr>
        <p:spPr/>
        <p:txBody>
          <a:bodyPr/>
          <a:lstStyle/>
          <a:p>
            <a:fld id="{E3DC03D9-13DC-4FB2-A39B-0F17BF4D9D0C}" type="slidenum">
              <a:rPr lang="zh-CN" altLang="en-US" smtClean="0"/>
              <a:t>9</a:t>
            </a:fld>
            <a:endParaRPr lang="zh-CN" altLang="en-US"/>
          </a:p>
        </p:txBody>
      </p:sp>
    </p:spTree>
    <p:extLst>
      <p:ext uri="{BB962C8B-B14F-4D97-AF65-F5344CB8AC3E}">
        <p14:creationId xmlns:p14="http://schemas.microsoft.com/office/powerpoint/2010/main" val="2198452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基于表示学习的推理最经典的是TransE模型，为了方便起见，将一个三元组 表示成（h,r,t），其中h表示头实体（head entity）,r表示关系 （relation），而t表示尾实体（tail entity）。</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76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常用的基于张量分解技术的方法是</a:t>
            </a:r>
            <a:r>
              <a:rPr lang="en-US" altLang="zh-CN" dirty="0"/>
              <a:t>RESCAL</a:t>
            </a:r>
            <a:r>
              <a:rPr lang="zh-CN" altLang="en-US" dirty="0"/>
              <a:t>模型</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77</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78</a:t>
            </a:fld>
            <a:endParaRPr lang="zh-CN" altLang="en-US"/>
          </a:p>
        </p:txBody>
      </p:sp>
    </p:spTree>
    <p:extLst>
      <p:ext uri="{BB962C8B-B14F-4D97-AF65-F5344CB8AC3E}">
        <p14:creationId xmlns:p14="http://schemas.microsoft.com/office/powerpoint/2010/main" val="14969193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dirty="0">
                <a:solidFill>
                  <a:srgbClr val="4D4D4D"/>
                </a:solidFill>
                <a:effectLst/>
                <a:latin typeface="微软雅黑" panose="020B0503020204020204" pitchFamily="34" charset="-122"/>
                <a:ea typeface="微软雅黑" panose="020B0503020204020204" pitchFamily="34" charset="-122"/>
              </a:rPr>
              <a:t>Amazon Echo </a:t>
            </a:r>
            <a:r>
              <a:rPr lang="zh-CN" altLang="en-US" sz="1200" b="0" i="0" dirty="0">
                <a:solidFill>
                  <a:srgbClr val="4D4D4D"/>
                </a:solidFill>
                <a:effectLst/>
                <a:latin typeface="微软雅黑" panose="020B0503020204020204" pitchFamily="34" charset="-122"/>
                <a:ea typeface="微软雅黑" panose="020B0503020204020204" pitchFamily="34" charset="-122"/>
              </a:rPr>
              <a:t>是 </a:t>
            </a:r>
            <a:r>
              <a:rPr lang="en-US" altLang="zh-CN" sz="1200" b="0" i="0" dirty="0">
                <a:solidFill>
                  <a:srgbClr val="4D4D4D"/>
                </a:solidFill>
                <a:effectLst/>
                <a:latin typeface="微软雅黑" panose="020B0503020204020204" pitchFamily="34" charset="-122"/>
                <a:ea typeface="微软雅黑" panose="020B0503020204020204" pitchFamily="34" charset="-122"/>
              </a:rPr>
              <a:t>VUI+GUI</a:t>
            </a:r>
            <a:r>
              <a:rPr lang="zh-CN" altLang="en-US" sz="1200" b="0" i="0" dirty="0">
                <a:solidFill>
                  <a:srgbClr val="4D4D4D"/>
                </a:solidFill>
                <a:effectLst/>
                <a:latin typeface="微软雅黑" panose="020B0503020204020204" pitchFamily="34" charset="-122"/>
                <a:ea typeface="微软雅黑" panose="020B0503020204020204" pitchFamily="34" charset="-122"/>
              </a:rPr>
              <a:t>，也就是说它是以 </a:t>
            </a:r>
            <a:r>
              <a:rPr lang="en-US" altLang="zh-CN" sz="1200" b="0" i="0" dirty="0">
                <a:solidFill>
                  <a:srgbClr val="4D4D4D"/>
                </a:solidFill>
                <a:effectLst/>
                <a:latin typeface="微软雅黑" panose="020B0503020204020204" pitchFamily="34" charset="-122"/>
                <a:ea typeface="微软雅黑" panose="020B0503020204020204" pitchFamily="34" charset="-122"/>
              </a:rPr>
              <a:t>VUI </a:t>
            </a:r>
            <a:r>
              <a:rPr lang="zh-CN" altLang="en-US" sz="1200" b="0" i="0" dirty="0">
                <a:solidFill>
                  <a:srgbClr val="4D4D4D"/>
                </a:solidFill>
                <a:effectLst/>
                <a:latin typeface="微软雅黑" panose="020B0503020204020204" pitchFamily="34" charset="-122"/>
                <a:ea typeface="微软雅黑" panose="020B0503020204020204" pitchFamily="34" charset="-122"/>
              </a:rPr>
              <a:t>优先的，因为语音的优势是输入很便捷，你说几个字就能代表一段指令，可以代替操作很多界面。但缺点是输出很低效，如果在屏幕上显示很多内容，但是你要用语音说出来，可能得花好几分钟。所以 </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80</a:t>
            </a:fld>
            <a:endParaRPr lang="zh-CN" altLang="en-US"/>
          </a:p>
        </p:txBody>
      </p:sp>
    </p:spTree>
    <p:extLst>
      <p:ext uri="{BB962C8B-B14F-4D97-AF65-F5344CB8AC3E}">
        <p14:creationId xmlns:p14="http://schemas.microsoft.com/office/powerpoint/2010/main" val="2101035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实体发现与链接技术解决最重要的问题是把字符串和知识图谱的实体关联起来。它要解决两个问题，一个是我们同一个意义可能有表达不同的形式，像「科比」、「黑曼巴」、「科神」很多是指的科比这个人。还有一个是自然语言或者字符串本身有歧义性，就像「苹果」可能是指苹果电脑、苹果手机，也可能是一个水果。</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b="0" i="0" dirty="0">
                <a:solidFill>
                  <a:srgbClr val="4D4D4D"/>
                </a:solidFill>
                <a:effectLst/>
                <a:latin typeface="-apple-system"/>
              </a:rPr>
              <a:t>第一步预处理，首先建立一个 </a:t>
            </a:r>
            <a:r>
              <a:rPr lang="en-US" altLang="zh-CN" b="0" i="0" dirty="0">
                <a:solidFill>
                  <a:srgbClr val="4D4D4D"/>
                </a:solidFill>
                <a:effectLst/>
                <a:latin typeface="-apple-system"/>
              </a:rPr>
              <a:t>mention </a:t>
            </a:r>
            <a:r>
              <a:rPr lang="zh-CN" altLang="en-US" b="0" i="0" dirty="0">
                <a:solidFill>
                  <a:srgbClr val="4D4D4D"/>
                </a:solidFill>
                <a:effectLst/>
                <a:latin typeface="-apple-system"/>
              </a:rPr>
              <a:t>到 </a:t>
            </a:r>
            <a:r>
              <a:rPr lang="en-US" altLang="zh-CN" b="0" i="0" dirty="0">
                <a:solidFill>
                  <a:srgbClr val="4D4D4D"/>
                </a:solidFill>
                <a:effectLst/>
                <a:latin typeface="-apple-system"/>
              </a:rPr>
              <a:t>entity</a:t>
            </a:r>
            <a:r>
              <a:rPr lang="zh-CN" altLang="en-US" b="0" i="0" dirty="0">
                <a:solidFill>
                  <a:srgbClr val="4D4D4D"/>
                </a:solidFill>
                <a:effectLst/>
                <a:latin typeface="-apple-system"/>
              </a:rPr>
              <a:t>（实体）的关系</a:t>
            </a:r>
            <a:endParaRPr lang="en-US" altLang="zh-CN" b="0" i="0" dirty="0">
              <a:solidFill>
                <a:srgbClr val="4D4D4D"/>
              </a:solidFill>
              <a:effectLst/>
              <a:latin typeface="-apple-system"/>
            </a:endParaRPr>
          </a:p>
          <a:p>
            <a:r>
              <a:rPr lang="zh-CN" altLang="en-US" b="0" i="0" dirty="0">
                <a:solidFill>
                  <a:srgbClr val="4D4D4D"/>
                </a:solidFill>
                <a:effectLst/>
                <a:latin typeface="-apple-system"/>
              </a:rPr>
              <a:t>一是实体的先验概率。就像苹果可能是水果的先验概率为 </a:t>
            </a:r>
            <a:r>
              <a:rPr lang="en-US" altLang="zh-CN" b="0" i="0" dirty="0">
                <a:solidFill>
                  <a:srgbClr val="4D4D4D"/>
                </a:solidFill>
                <a:effectLst/>
                <a:latin typeface="-apple-system"/>
              </a:rPr>
              <a:t>40%</a:t>
            </a:r>
            <a:r>
              <a:rPr lang="zh-CN" altLang="en-US" b="0" i="0" dirty="0">
                <a:solidFill>
                  <a:srgbClr val="4D4D4D"/>
                </a:solidFill>
                <a:effectLst/>
                <a:latin typeface="-apple-system"/>
              </a:rPr>
              <a:t>，是苹果手机的先验概率为 </a:t>
            </a:r>
            <a:r>
              <a:rPr lang="en-US" altLang="zh-CN" b="0" i="0" dirty="0">
                <a:solidFill>
                  <a:srgbClr val="4D4D4D"/>
                </a:solidFill>
                <a:effectLst/>
                <a:latin typeface="-apple-system"/>
              </a:rPr>
              <a:t>60%</a:t>
            </a:r>
            <a:r>
              <a:rPr lang="zh-CN" altLang="en-US" b="0" i="0" dirty="0">
                <a:solidFill>
                  <a:srgbClr val="4D4D4D"/>
                </a:solidFill>
                <a:effectLst/>
                <a:latin typeface="-apple-system"/>
              </a:rPr>
              <a:t>，</a:t>
            </a:r>
            <a:endParaRPr lang="en-US" altLang="zh-CN" b="0" i="0" dirty="0">
              <a:solidFill>
                <a:srgbClr val="4D4D4D"/>
              </a:solidFill>
              <a:effectLst/>
              <a:latin typeface="-apple-system"/>
            </a:endParaRPr>
          </a:p>
          <a:p>
            <a:r>
              <a:rPr lang="zh-CN" altLang="en-US" b="0" i="0" dirty="0">
                <a:solidFill>
                  <a:srgbClr val="4D4D4D"/>
                </a:solidFill>
                <a:effectLst/>
                <a:latin typeface="-apple-system"/>
              </a:rPr>
              <a:t>这时实体链接就变成一个排序问题</a:t>
            </a:r>
            <a:endParaRPr lang="en-US" altLang="zh-CN" b="0" i="0" dirty="0">
              <a:solidFill>
                <a:srgbClr val="4D4D4D"/>
              </a:solidFill>
              <a:effectLst/>
              <a:latin typeface="-apple-system"/>
            </a:endParaRPr>
          </a:p>
          <a:p>
            <a:r>
              <a:rPr lang="zh-CN" altLang="en-US" b="0" i="0" dirty="0">
                <a:solidFill>
                  <a:srgbClr val="4D4D4D"/>
                </a:solidFill>
                <a:effectLst/>
                <a:latin typeface="-apple-system"/>
              </a:rPr>
              <a:t>对候选实体进行排序，可以用最基本的方法。这个有两大类：一个是实体本身的信息，还有一个是可以利用实体和实体之间的协同关系做排序。如果是苹果旁边的实体都是偏电脑类的，那这个苹果可能就指苹果电脑。</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86</a:t>
            </a:fld>
            <a:endParaRPr lang="zh-CN" altLang="en-US"/>
          </a:p>
        </p:txBody>
      </p:sp>
    </p:spTree>
    <p:extLst>
      <p:ext uri="{BB962C8B-B14F-4D97-AF65-F5344CB8AC3E}">
        <p14:creationId xmlns:p14="http://schemas.microsoft.com/office/powerpoint/2010/main" val="18650197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dirty="0">
                <a:solidFill>
                  <a:srgbClr val="4D4D4D"/>
                </a:solidFill>
                <a:effectLst/>
                <a:latin typeface="-apple-system"/>
              </a:rPr>
              <a:t>它是把一个问题解析成一个形式化的查询语言，再把查询语言知识库里面做查询。这个方法的最大难点是把自然语言的问题转成这样一个形式化的查询语言。</a:t>
            </a:r>
            <a:endParaRPr lang="en-US" altLang="zh-CN" sz="1200" b="0" i="0" dirty="0">
              <a:solidFill>
                <a:srgbClr val="4D4D4D"/>
              </a:solidFill>
              <a:effectLst/>
              <a:latin typeface="-apple-system"/>
            </a:endParaRPr>
          </a:p>
          <a:p>
            <a:r>
              <a:rPr lang="zh-CN" altLang="en-US" sz="1200" b="0" i="0" dirty="0">
                <a:solidFill>
                  <a:srgbClr val="4D4D4D"/>
                </a:solidFill>
                <a:effectLst/>
                <a:latin typeface="-apple-system"/>
              </a:rPr>
              <a:t>这里面它的基本思想是把问题建模成一个 </a:t>
            </a:r>
            <a:r>
              <a:rPr lang="en-US" altLang="zh-CN" sz="1200" b="0" i="0" dirty="0">
                <a:solidFill>
                  <a:srgbClr val="4D4D4D"/>
                </a:solidFill>
                <a:effectLst/>
                <a:latin typeface="-apple-system"/>
              </a:rPr>
              <a:t>embedding</a:t>
            </a:r>
            <a:r>
              <a:rPr lang="zh-CN" altLang="en-US" sz="1200" b="0" i="0" dirty="0">
                <a:solidFill>
                  <a:srgbClr val="4D4D4D"/>
                </a:solidFill>
                <a:effectLst/>
                <a:latin typeface="-apple-system"/>
              </a:rPr>
              <a:t>，然后对知识图谱也做 </a:t>
            </a:r>
            <a:r>
              <a:rPr lang="en-US" altLang="zh-CN" sz="1200" b="0" i="0" dirty="0">
                <a:solidFill>
                  <a:srgbClr val="4D4D4D"/>
                </a:solidFill>
                <a:effectLst/>
                <a:latin typeface="-apple-system"/>
              </a:rPr>
              <a:t>embedding</a:t>
            </a:r>
            <a:r>
              <a:rPr lang="zh-CN" altLang="en-US" sz="1200" b="0" i="0" dirty="0">
                <a:solidFill>
                  <a:srgbClr val="4D4D4D"/>
                </a:solidFill>
                <a:effectLst/>
                <a:latin typeface="-apple-system"/>
              </a:rPr>
              <a:t>，变成一个个向量，这个问答就转换成了一个相似度匹配的问题，把知识库里的子图的向量跟问题对应子图进行相似度匹配。</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88</a:t>
            </a:fld>
            <a:endParaRPr lang="zh-CN" altLang="en-US"/>
          </a:p>
        </p:txBody>
      </p:sp>
    </p:spTree>
    <p:extLst>
      <p:ext uri="{BB962C8B-B14F-4D97-AF65-F5344CB8AC3E}">
        <p14:creationId xmlns:p14="http://schemas.microsoft.com/office/powerpoint/2010/main" val="324305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我们浏览一个网页，我们能够轻松理解网页上面的内容，而计算机只知道这是一个网页。网页里面有图片，有链接，但是计算机并不知道图片是关于什么的，也不清楚链接指向的页面和当前页面有何关系。语义网正是为了使得网络上的数据变得机器可读而提出的一个通用框架。“</a:t>
            </a:r>
            <a:r>
              <a:rPr lang="en-US" altLang="zh-CN" b="0" i="0" dirty="0">
                <a:solidFill>
                  <a:srgbClr val="121212"/>
                </a:solidFill>
                <a:effectLst/>
                <a:latin typeface="-apple-system"/>
              </a:rPr>
              <a:t>Semantic”</a:t>
            </a:r>
            <a:r>
              <a:rPr lang="zh-CN" altLang="en-US" b="0" i="0" dirty="0">
                <a:solidFill>
                  <a:srgbClr val="121212"/>
                </a:solidFill>
                <a:effectLst/>
                <a:latin typeface="-apple-system"/>
              </a:rPr>
              <a:t>就是用更丰富的方式来表达数据背后的含义，让机器能够理解数据。“</a:t>
            </a:r>
            <a:r>
              <a:rPr lang="en-US" altLang="zh-CN" b="0" i="0" dirty="0">
                <a:solidFill>
                  <a:srgbClr val="121212"/>
                </a:solidFill>
                <a:effectLst/>
                <a:latin typeface="-apple-system"/>
              </a:rPr>
              <a:t>Web”</a:t>
            </a:r>
            <a:r>
              <a:rPr lang="zh-CN" altLang="en-US" b="0" i="0" dirty="0">
                <a:solidFill>
                  <a:srgbClr val="121212"/>
                </a:solidFill>
                <a:effectLst/>
                <a:latin typeface="-apple-system"/>
              </a:rPr>
              <a:t>则是希望这些数据相互链接，组成一个庞大的信息网络，正如互联网中相互链接的网页，只不过基本单位变为粒度更小的数据，</a:t>
            </a:r>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10</a:t>
            </a:fld>
            <a:endParaRPr lang="zh-CN" altLang="en-US"/>
          </a:p>
        </p:txBody>
      </p:sp>
    </p:spTree>
    <p:extLst>
      <p:ext uri="{BB962C8B-B14F-4D97-AF65-F5344CB8AC3E}">
        <p14:creationId xmlns:p14="http://schemas.microsoft.com/office/powerpoint/2010/main" val="321968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12</a:t>
            </a:fld>
            <a:endParaRPr lang="zh-CN" altLang="en-US"/>
          </a:p>
        </p:txBody>
      </p:sp>
    </p:spTree>
    <p:extLst>
      <p:ext uri="{BB962C8B-B14F-4D97-AF65-F5344CB8AC3E}">
        <p14:creationId xmlns:p14="http://schemas.microsoft.com/office/powerpoint/2010/main" val="387212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公司诉求的刑罚预测问题中，同样的两个伤人案情陈述，一个是嫌疑犯预先带着匕首，另一个是嫌疑犯随手捡起一块砖头，即便其他所有陈述完全相同，其刑罚结果也是完全不同的（前者会被判定为蓄意谋杀，后者会被判定为临时起意，量刑结果完全不同）。究其原因，刑罚从根本上讲是由司法知识决定的。</a:t>
            </a:r>
            <a:endParaRPr lang="en-US" altLang="zh-CN" dirty="0"/>
          </a:p>
          <a:p>
            <a:r>
              <a:rPr lang="zh-CN" altLang="en-US" dirty="0"/>
              <a:t>数据驱动的方法单纯利用词频文本统计特征，很难有效解决这类知识密集型的实际任务。</a:t>
            </a:r>
            <a:endParaRPr lang="en-US" altLang="zh-CN" dirty="0"/>
          </a:p>
          <a:p>
            <a:r>
              <a:rPr lang="zh-CN" altLang="en-US" dirty="0"/>
              <a:t>实际应用越来越要求将数据驱动和知识引导相结合，以突破基于统计学习的纯数据驱动方法的效果瓶颈。</a:t>
            </a:r>
          </a:p>
        </p:txBody>
      </p:sp>
      <p:sp>
        <p:nvSpPr>
          <p:cNvPr id="4" name="灯片编号占位符 3"/>
          <p:cNvSpPr>
            <a:spLocks noGrp="1"/>
          </p:cNvSpPr>
          <p:nvPr>
            <p:ph type="sldNum" sz="quarter" idx="5"/>
          </p:nvPr>
        </p:nvSpPr>
        <p:spPr/>
        <p:txBody>
          <a:bodyPr/>
          <a:lstStyle/>
          <a:p>
            <a:fld id="{E3DC03D9-13DC-4FB2-A39B-0F17BF4D9D0C}" type="slidenum">
              <a:rPr lang="zh-CN" altLang="en-US" smtClean="0"/>
              <a:t>15</a:t>
            </a:fld>
            <a:endParaRPr lang="zh-CN" altLang="en-US"/>
          </a:p>
        </p:txBody>
      </p:sp>
    </p:spTree>
    <p:extLst>
      <p:ext uri="{BB962C8B-B14F-4D97-AF65-F5344CB8AC3E}">
        <p14:creationId xmlns:p14="http://schemas.microsoft.com/office/powerpoint/2010/main" val="1218818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3DC03D9-13DC-4FB2-A39B-0F17BF4D9D0C}" type="slidenum">
              <a:rPr lang="zh-CN" altLang="en-US" smtClean="0"/>
              <a:t>19</a:t>
            </a:fld>
            <a:endParaRPr lang="zh-CN" altLang="en-US"/>
          </a:p>
        </p:txBody>
      </p:sp>
    </p:spTree>
    <p:extLst>
      <p:ext uri="{BB962C8B-B14F-4D97-AF65-F5344CB8AC3E}">
        <p14:creationId xmlns:p14="http://schemas.microsoft.com/office/powerpoint/2010/main" val="882155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18D8B4-4071-4011-82E1-3314ECA772E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3A0DBBC-737C-4B5C-82E8-C5AAA59287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0C64CA5-7936-4B08-B059-B7EC4740371B}"/>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B47D180E-03D0-47A7-A562-E6DF8E89E2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82BEC67-72F2-4FD7-873D-F5EF89D6A45F}"/>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2689290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A7044-1BB7-45FE-A74E-50203D8F9B8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D40219-2547-4563-BA60-E45EE02A5D3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4321365-4269-4616-B58C-A6F3AD7F5E91}"/>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1AE9F8E2-46BA-47AB-8BF2-6B2C9F2105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A32C40-B63D-4FA9-91F3-A9210F5240D0}"/>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651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516A10C-0188-4108-AA12-690E576F5B7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B8826C-F328-42CF-92D6-31BF06C680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AE0216-0F77-4B76-820C-03CC9FEE1DF8}"/>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71B9CAFF-9510-4180-A55E-131345AEDB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AB7589-62AC-4309-A4E5-16D3308DFD63}"/>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1579437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CD4B2E-9242-4C4B-956A-76C11F7B4B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A0EC9-83EE-462B-AE53-5B8EE89B0E0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449BFD-F878-4CA2-9FDC-22EEF5A33522}"/>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0907487D-7148-481A-ACC8-10E8EAA994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18BB51-6FCA-40B7-AD2E-823685037324}"/>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2293698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80377B-3D57-4071-B65B-D1C7CD76D5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105F9F-ABCA-4E2D-B941-6A5292A649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3693ED1-0EA8-4E19-927C-B0F3139905AB}"/>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EF7CA380-E2ED-49FA-90B7-97697130754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B220DE7-A004-42B9-AB82-5E9723E38ED2}"/>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537947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09665F-4D5A-47AD-A712-284F85B1BE9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5410355-2EEC-48C4-9BD5-AF38D520B4D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6C6743-2137-4779-9B29-A0A137ADB7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76559DBA-29B6-40F9-9CA2-E5524923CBEA}"/>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1DE6ED75-D5B6-4EE4-BCF8-8CD908ECCD5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E1574D-02BB-4F31-A51D-6C421E64DF88}"/>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165550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203741-6731-47DA-A446-989E05A2AB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5BD63BB-2F93-4C63-AE59-A30087B353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A80E623-AC8F-42CF-97EC-C4B90182CDC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DA9EE65-4511-4BF8-95CC-70E6414CFC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53DBF30-9191-4FD0-AD3B-1628A5E6996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53C477-CEA2-459D-BFD0-A06C8C49DE74}"/>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8" name="页脚占位符 7">
            <a:extLst>
              <a:ext uri="{FF2B5EF4-FFF2-40B4-BE49-F238E27FC236}">
                <a16:creationId xmlns:a16="http://schemas.microsoft.com/office/drawing/2014/main" id="{C4531E67-92B8-4615-ACAC-4A7669F3319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8CE9530-3BBF-47CF-82B2-67B06DEC1883}"/>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763457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479E3-3286-4742-8C5C-235F6BAEABC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3DD5ED-E81F-40B5-BE2D-43635FD45C3E}"/>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4" name="页脚占位符 3">
            <a:extLst>
              <a:ext uri="{FF2B5EF4-FFF2-40B4-BE49-F238E27FC236}">
                <a16:creationId xmlns:a16="http://schemas.microsoft.com/office/drawing/2014/main" id="{1D1805DA-EBD0-4FC7-B998-40397FD07F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7633EC-FC63-4FDE-A3BE-A5289B280D62}"/>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198172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C1C451-5A7B-4520-97C1-3F50E6253FA2}"/>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3" name="页脚占位符 2">
            <a:extLst>
              <a:ext uri="{FF2B5EF4-FFF2-40B4-BE49-F238E27FC236}">
                <a16:creationId xmlns:a16="http://schemas.microsoft.com/office/drawing/2014/main" id="{63A35AB4-4DD5-47E5-B1AB-F61C9737500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94D57DF-0F5F-4F98-815E-3970C2967D21}"/>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798139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F5B6C-CB3A-4510-AC5A-117BCEB035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81C0E76-0A8E-4C96-91A4-D419D0B7F4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0E0C2D0-0F01-43A5-9760-5294E7F7DA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A7AF4EC-D6C6-475B-9C7C-71ED55804AE9}"/>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5A014AE7-47CC-422E-BA2E-DCC7740665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BE6D40-7BCF-4B99-8A1E-2048FE67AAB2}"/>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340850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94094-BAB1-471A-B064-16CD0DC1182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864AAA-DC83-4125-8AE6-5E8738BA39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500477B-F8EE-48A0-82FA-7DD27F8F3A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944EC1B-0F06-4500-A248-C5E9CC844B8A}"/>
              </a:ext>
            </a:extLst>
          </p:cNvPr>
          <p:cNvSpPr>
            <a:spLocks noGrp="1"/>
          </p:cNvSpPr>
          <p:nvPr>
            <p:ph type="dt" sz="half" idx="10"/>
          </p:nvPr>
        </p:nvSpPr>
        <p:spPr/>
        <p:txBody>
          <a:bodyPr/>
          <a:lstStyle/>
          <a:p>
            <a:fld id="{0AB4420E-43E5-4B33-9FE3-55C64ABC89D6}" type="datetimeFigureOut">
              <a:rPr lang="zh-CN" altLang="en-US" smtClean="0"/>
              <a:t>2020/11/19</a:t>
            </a:fld>
            <a:endParaRPr lang="zh-CN" altLang="en-US"/>
          </a:p>
        </p:txBody>
      </p:sp>
      <p:sp>
        <p:nvSpPr>
          <p:cNvPr id="6" name="页脚占位符 5">
            <a:extLst>
              <a:ext uri="{FF2B5EF4-FFF2-40B4-BE49-F238E27FC236}">
                <a16:creationId xmlns:a16="http://schemas.microsoft.com/office/drawing/2014/main" id="{6B84496F-DDBB-4FE8-AF2D-941417006E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751AA3-8507-413E-94B6-0A12BFDD6DE4}"/>
              </a:ext>
            </a:extLst>
          </p:cNvPr>
          <p:cNvSpPr>
            <a:spLocks noGrp="1"/>
          </p:cNvSpPr>
          <p:nvPr>
            <p:ph type="sldNum" sz="quarter" idx="12"/>
          </p:nvPr>
        </p:nvSpPr>
        <p:spPr/>
        <p:txBody>
          <a:body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1350054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1F9FF0-400D-4A91-AF69-86404FB7FE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F970CC-ECFC-4284-8BDA-5E45CA95A7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9982563-498C-4CCA-B98A-A7F14C4B1C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4420E-43E5-4B33-9FE3-55C64ABC89D6}" type="datetimeFigureOut">
              <a:rPr lang="zh-CN" altLang="en-US" smtClean="0"/>
              <a:t>2020/11/19</a:t>
            </a:fld>
            <a:endParaRPr lang="zh-CN" altLang="en-US"/>
          </a:p>
        </p:txBody>
      </p:sp>
      <p:sp>
        <p:nvSpPr>
          <p:cNvPr id="5" name="页脚占位符 4">
            <a:extLst>
              <a:ext uri="{FF2B5EF4-FFF2-40B4-BE49-F238E27FC236}">
                <a16:creationId xmlns:a16="http://schemas.microsoft.com/office/drawing/2014/main" id="{FEB57482-5B15-4449-BA93-C2CF739D77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12672C-A10B-432B-AA73-10EFB10ED1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520060-315E-4B9C-9A7D-D543DED73B5C}" type="slidenum">
              <a:rPr lang="zh-CN" altLang="en-US" smtClean="0"/>
              <a:t>‹#›</a:t>
            </a:fld>
            <a:endParaRPr lang="zh-CN" altLang="en-US"/>
          </a:p>
        </p:txBody>
      </p:sp>
    </p:spTree>
    <p:extLst>
      <p:ext uri="{BB962C8B-B14F-4D97-AF65-F5344CB8AC3E}">
        <p14:creationId xmlns:p14="http://schemas.microsoft.com/office/powerpoint/2010/main" val="1708355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lod-cloud.net/clouds/lod-cloud.sv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s://www.cnblogs.com/pinard/p/7160330.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ink.zhihu.com/?target=http%3A//www.keenage.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link.zhihu.com/?target=http%3A//babelnet.org/" TargetMode="External"/><Relationship Id="rId5" Type="http://schemas.openxmlformats.org/officeDocument/2006/relationships/hyperlink" Target="https://link.zhihu.com/?target=http%3A//wordnet.princeton.edu/" TargetMode="Externa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F875F6-570D-4CD8-888D-47D81E99CB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4EC1FFA1-F157-405B-8915-5CA33FF043F4}"/>
              </a:ext>
            </a:extLst>
          </p:cNvPr>
          <p:cNvSpPr>
            <a:spLocks noGrp="1"/>
          </p:cNvSpPr>
          <p:nvPr>
            <p:ph type="ctrTitle"/>
          </p:nvPr>
        </p:nvSpPr>
        <p:spPr>
          <a:xfrm>
            <a:off x="1524000" y="1614643"/>
            <a:ext cx="9144000" cy="2041506"/>
          </a:xfrm>
        </p:spPr>
        <p:txBody>
          <a:bodyPr>
            <a:normAutofit/>
          </a:bodyPr>
          <a:lstStyle/>
          <a:p>
            <a:pPr>
              <a:lnSpc>
                <a:spcPct val="120000"/>
              </a:lnSpc>
            </a:pPr>
            <a:r>
              <a:rPr lang="zh-CN" altLang="en-US" sz="5000" b="1" dirty="0">
                <a:latin typeface="华文仿宋" panose="02010600040101010101" pitchFamily="2" charset="-122"/>
                <a:ea typeface="华文仿宋" panose="02010600040101010101" pitchFamily="2" charset="-122"/>
              </a:rPr>
              <a:t>基于知识图谱的人机对话系统</a:t>
            </a:r>
            <a:br>
              <a:rPr lang="en-US" altLang="zh-CN" sz="5000" b="1" dirty="0">
                <a:latin typeface="华文仿宋" panose="02010600040101010101" pitchFamily="2" charset="-122"/>
                <a:ea typeface="华文仿宋" panose="02010600040101010101" pitchFamily="2" charset="-122"/>
              </a:rPr>
            </a:br>
            <a:r>
              <a:rPr lang="zh-CN" altLang="en-US" sz="5000" b="1" dirty="0">
                <a:latin typeface="华文仿宋" panose="02010600040101010101" pitchFamily="2" charset="-122"/>
                <a:ea typeface="华文仿宋" panose="02010600040101010101" pitchFamily="2" charset="-122"/>
              </a:rPr>
              <a:t>调研报告</a:t>
            </a:r>
          </a:p>
        </p:txBody>
      </p:sp>
      <p:grpSp>
        <p:nvGrpSpPr>
          <p:cNvPr id="7" name="组合 6">
            <a:extLst>
              <a:ext uri="{FF2B5EF4-FFF2-40B4-BE49-F238E27FC236}">
                <a16:creationId xmlns:a16="http://schemas.microsoft.com/office/drawing/2014/main" id="{92414488-2D18-4836-AB3B-ED42F5FFC954}"/>
              </a:ext>
            </a:extLst>
          </p:cNvPr>
          <p:cNvGrpSpPr/>
          <p:nvPr/>
        </p:nvGrpSpPr>
        <p:grpSpPr>
          <a:xfrm>
            <a:off x="2638548" y="5636384"/>
            <a:ext cx="6914903" cy="400110"/>
            <a:chOff x="3385282" y="6052009"/>
            <a:chExt cx="6233252" cy="400110"/>
          </a:xfrm>
        </p:grpSpPr>
        <p:sp>
          <p:nvSpPr>
            <p:cNvPr id="5" name="文本框 4">
              <a:extLst>
                <a:ext uri="{FF2B5EF4-FFF2-40B4-BE49-F238E27FC236}">
                  <a16:creationId xmlns:a16="http://schemas.microsoft.com/office/drawing/2014/main" id="{24702203-7F51-470A-83FA-B831D2B03D47}"/>
                </a:ext>
              </a:extLst>
            </p:cNvPr>
            <p:cNvSpPr txBox="1"/>
            <p:nvPr/>
          </p:nvSpPr>
          <p:spPr>
            <a:xfrm>
              <a:off x="7684226" y="6052009"/>
              <a:ext cx="1934308" cy="400110"/>
            </a:xfrm>
            <a:prstGeom prst="rect">
              <a:avLst/>
            </a:prstGeom>
            <a:noFill/>
          </p:spPr>
          <p:txBody>
            <a:bodyPr wrap="square" rtlCol="0">
              <a:spAutoFit/>
            </a:bodyPr>
            <a:lstStyle/>
            <a:p>
              <a:r>
                <a:rPr lang="en-US" altLang="zh-CN" sz="2000" dirty="0">
                  <a:latin typeface="宋体" panose="02010600030101010101" pitchFamily="2" charset="-122"/>
                  <a:ea typeface="宋体" panose="02010600030101010101" pitchFamily="2" charset="-122"/>
                </a:rPr>
                <a:t>2020</a:t>
              </a:r>
              <a:r>
                <a:rPr lang="zh-CN" altLang="en-US" sz="2000" dirty="0">
                  <a:latin typeface="宋体" panose="02010600030101010101" pitchFamily="2" charset="-122"/>
                  <a:ea typeface="宋体" panose="02010600030101010101" pitchFamily="2" charset="-122"/>
                </a:rPr>
                <a:t>年</a:t>
              </a:r>
              <a:r>
                <a:rPr lang="en-US" altLang="zh-CN" sz="2000" dirty="0">
                  <a:latin typeface="宋体" panose="02010600030101010101" pitchFamily="2" charset="-122"/>
                  <a:ea typeface="宋体" panose="02010600030101010101" pitchFamily="2" charset="-122"/>
                </a:rPr>
                <a:t>11</a:t>
              </a:r>
              <a:r>
                <a:rPr lang="zh-CN" altLang="en-US" sz="2000" dirty="0">
                  <a:latin typeface="宋体" panose="02010600030101010101" pitchFamily="2" charset="-122"/>
                  <a:ea typeface="宋体" panose="02010600030101010101" pitchFamily="2" charset="-122"/>
                </a:rPr>
                <a:t>月</a:t>
              </a:r>
              <a:r>
                <a:rPr lang="en-US" altLang="zh-CN" sz="2000">
                  <a:latin typeface="宋体" panose="02010600030101010101" pitchFamily="2" charset="-122"/>
                  <a:ea typeface="宋体" panose="02010600030101010101" pitchFamily="2" charset="-122"/>
                </a:rPr>
                <a:t>19</a:t>
              </a:r>
              <a:r>
                <a:rPr lang="zh-CN" altLang="en-US" sz="2000">
                  <a:latin typeface="宋体" panose="02010600030101010101" pitchFamily="2" charset="-122"/>
                  <a:ea typeface="宋体" panose="02010600030101010101" pitchFamily="2" charset="-122"/>
                </a:rPr>
                <a:t>日</a:t>
              </a:r>
              <a:endParaRPr lang="zh-CN" altLang="en-US" sz="20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8A7661EB-6EAD-4537-94B9-3B07FB52C1DB}"/>
                </a:ext>
              </a:extLst>
            </p:cNvPr>
            <p:cNvSpPr txBox="1"/>
            <p:nvPr/>
          </p:nvSpPr>
          <p:spPr>
            <a:xfrm>
              <a:off x="3385282" y="6052009"/>
              <a:ext cx="3518912" cy="40011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汇报人：郭亚杰 臧磊光 何超</a:t>
              </a:r>
            </a:p>
          </p:txBody>
        </p:sp>
      </p:grpSp>
    </p:spTree>
    <p:extLst>
      <p:ext uri="{BB962C8B-B14F-4D97-AF65-F5344CB8AC3E}">
        <p14:creationId xmlns:p14="http://schemas.microsoft.com/office/powerpoint/2010/main" val="4086330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5CA5BA9-E78F-4181-9BA5-5DB4778F9E40}"/>
              </a:ext>
            </a:extLst>
          </p:cNvPr>
          <p:cNvSpPr txBox="1"/>
          <p:nvPr/>
        </p:nvSpPr>
        <p:spPr>
          <a:xfrm>
            <a:off x="745067" y="1079689"/>
            <a:ext cx="6096000" cy="461665"/>
          </a:xfrm>
          <a:prstGeom prst="rect">
            <a:avLst/>
          </a:prstGeom>
          <a:noFill/>
        </p:spPr>
        <p:txBody>
          <a:bodyPr wrap="square">
            <a:spAutoFit/>
          </a:bodyPr>
          <a:lstStyle/>
          <a:p>
            <a:pPr algn="l"/>
            <a:r>
              <a:rPr lang="zh-CN" altLang="en-US" sz="2400" b="1" i="0" dirty="0">
                <a:solidFill>
                  <a:srgbClr val="121212"/>
                </a:solidFill>
                <a:effectLst/>
                <a:latin typeface="-apple-system"/>
              </a:rPr>
              <a:t>语义网（</a:t>
            </a:r>
            <a:r>
              <a:rPr lang="en-US" altLang="zh-CN" sz="2400" b="1" i="0" dirty="0">
                <a:solidFill>
                  <a:srgbClr val="121212"/>
                </a:solidFill>
                <a:effectLst/>
                <a:latin typeface="-apple-system"/>
              </a:rPr>
              <a:t>Semantic Web</a:t>
            </a:r>
            <a:r>
              <a:rPr lang="zh-CN" altLang="en-US" sz="2400" b="1" i="0" dirty="0">
                <a:solidFill>
                  <a:srgbClr val="121212"/>
                </a:solidFill>
                <a:effectLst/>
                <a:latin typeface="-apple-system"/>
              </a:rPr>
              <a:t>）</a:t>
            </a:r>
          </a:p>
        </p:txBody>
      </p:sp>
      <p:sp>
        <p:nvSpPr>
          <p:cNvPr id="7" name="文本框 6">
            <a:extLst>
              <a:ext uri="{FF2B5EF4-FFF2-40B4-BE49-F238E27FC236}">
                <a16:creationId xmlns:a16="http://schemas.microsoft.com/office/drawing/2014/main" id="{5DD0D4A6-4115-4637-B5F7-53B39C58897E}"/>
              </a:ext>
            </a:extLst>
          </p:cNvPr>
          <p:cNvSpPr txBox="1"/>
          <p:nvPr/>
        </p:nvSpPr>
        <p:spPr>
          <a:xfrm>
            <a:off x="745067" y="1850072"/>
            <a:ext cx="10521244" cy="707886"/>
          </a:xfrm>
          <a:prstGeom prst="rect">
            <a:avLst/>
          </a:prstGeom>
          <a:noFill/>
        </p:spPr>
        <p:txBody>
          <a:bodyPr wrap="square">
            <a:spAutoFit/>
          </a:bodyPr>
          <a:lstStyle/>
          <a:p>
            <a:r>
              <a:rPr lang="zh-CN" altLang="en-US" sz="2000" dirty="0">
                <a:solidFill>
                  <a:srgbClr val="FF0000"/>
                </a:solidFill>
                <a:latin typeface="宋体" panose="02010600030101010101" pitchFamily="2" charset="-122"/>
                <a:ea typeface="宋体" panose="02010600030101010101" pitchFamily="2" charset="-122"/>
              </a:rPr>
              <a:t>语义网</a:t>
            </a:r>
            <a:r>
              <a:rPr lang="zh-CN" altLang="en-US" sz="2000" dirty="0">
                <a:latin typeface="宋体" panose="02010600030101010101" pitchFamily="2" charset="-122"/>
                <a:ea typeface="宋体" panose="02010600030101010101" pitchFamily="2" charset="-122"/>
              </a:rPr>
              <a:t>和</a:t>
            </a:r>
            <a:r>
              <a:rPr lang="zh-CN" altLang="en-US" sz="2000" dirty="0">
                <a:solidFill>
                  <a:srgbClr val="FF0000"/>
                </a:solidFill>
                <a:latin typeface="宋体" panose="02010600030101010101" pitchFamily="2" charset="-122"/>
                <a:ea typeface="宋体" panose="02010600030101010101" pitchFamily="2" charset="-122"/>
              </a:rPr>
              <a:t>链接数据</a:t>
            </a:r>
            <a:r>
              <a:rPr lang="zh-CN" altLang="en-US" sz="2000" dirty="0">
                <a:latin typeface="宋体" panose="02010600030101010101" pitchFamily="2" charset="-122"/>
                <a:ea typeface="宋体" panose="02010600030101010101" pitchFamily="2" charset="-122"/>
              </a:rPr>
              <a:t>是万维网之父</a:t>
            </a:r>
            <a:r>
              <a:rPr lang="en-US" altLang="zh-CN" sz="2000" dirty="0">
                <a:latin typeface="宋体" panose="02010600030101010101" pitchFamily="2" charset="-122"/>
                <a:ea typeface="宋体" panose="02010600030101010101" pitchFamily="2" charset="-122"/>
              </a:rPr>
              <a:t>Tim Berners Lee</a:t>
            </a:r>
            <a:r>
              <a:rPr lang="zh-CN" altLang="en-US" sz="2000" dirty="0">
                <a:latin typeface="宋体" panose="02010600030101010101" pitchFamily="2" charset="-122"/>
                <a:ea typeface="宋体" panose="02010600030101010101" pitchFamily="2" charset="-122"/>
              </a:rPr>
              <a:t>分别在</a:t>
            </a:r>
            <a:r>
              <a:rPr lang="en-US" altLang="zh-CN" sz="2000" dirty="0">
                <a:latin typeface="宋体" panose="02010600030101010101" pitchFamily="2" charset="-122"/>
                <a:ea typeface="宋体" panose="02010600030101010101" pitchFamily="2" charset="-122"/>
              </a:rPr>
              <a:t>1998</a:t>
            </a:r>
            <a:r>
              <a:rPr lang="zh-CN" altLang="en-US" sz="2000" dirty="0">
                <a:latin typeface="宋体" panose="02010600030101010101" pitchFamily="2" charset="-122"/>
                <a:ea typeface="宋体" panose="02010600030101010101" pitchFamily="2" charset="-122"/>
              </a:rPr>
              <a:t>年和</a:t>
            </a:r>
            <a:r>
              <a:rPr lang="en-US" altLang="zh-CN" sz="2000" dirty="0">
                <a:latin typeface="宋体" panose="02010600030101010101" pitchFamily="2" charset="-122"/>
                <a:ea typeface="宋体" panose="02010600030101010101" pitchFamily="2" charset="-122"/>
              </a:rPr>
              <a:t>2006</a:t>
            </a:r>
            <a:r>
              <a:rPr lang="zh-CN" altLang="en-US" sz="2000" dirty="0">
                <a:latin typeface="宋体" panose="02010600030101010101" pitchFamily="2" charset="-122"/>
                <a:ea typeface="宋体" panose="02010600030101010101" pitchFamily="2" charset="-122"/>
              </a:rPr>
              <a:t>提出的。</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相对于语义网络，语义网和链接数据倾向于</a:t>
            </a:r>
            <a:r>
              <a:rPr lang="zh-CN" altLang="en-US" sz="2000" dirty="0">
                <a:solidFill>
                  <a:srgbClr val="FF0000"/>
                </a:solidFill>
                <a:latin typeface="宋体" panose="02010600030101010101" pitchFamily="2" charset="-122"/>
                <a:ea typeface="宋体" panose="02010600030101010101" pitchFamily="2" charset="-122"/>
              </a:rPr>
              <a:t>描述万维网中资源、数据之间的关系</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pic>
        <p:nvPicPr>
          <p:cNvPr id="1026" name="Picture 2" descr="preview">
            <a:extLst>
              <a:ext uri="{FF2B5EF4-FFF2-40B4-BE49-F238E27FC236}">
                <a16:creationId xmlns:a16="http://schemas.microsoft.com/office/drawing/2014/main" id="{CCF34661-2C24-498C-B19B-27FE8DA1B3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799" y="4021313"/>
            <a:ext cx="2745845" cy="235098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1EA579A-32A4-4C24-8A3E-16BCF8B43A85}"/>
              </a:ext>
            </a:extLst>
          </p:cNvPr>
          <p:cNvSpPr txBox="1"/>
          <p:nvPr/>
        </p:nvSpPr>
        <p:spPr>
          <a:xfrm>
            <a:off x="745067" y="3205705"/>
            <a:ext cx="7944732" cy="1631216"/>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语义网是为了使得网络上的数据变得机器可读而提出的一个通用框架。“</a:t>
            </a:r>
            <a:r>
              <a:rPr lang="en-US" altLang="zh-CN" sz="2000" dirty="0">
                <a:latin typeface="宋体" panose="02010600030101010101" pitchFamily="2" charset="-122"/>
                <a:ea typeface="宋体" panose="02010600030101010101" pitchFamily="2" charset="-122"/>
              </a:rPr>
              <a:t>Semantic”</a:t>
            </a:r>
            <a:r>
              <a:rPr lang="zh-CN" altLang="en-US" sz="2000" dirty="0">
                <a:latin typeface="宋体" panose="02010600030101010101" pitchFamily="2" charset="-122"/>
                <a:ea typeface="宋体" panose="02010600030101010101" pitchFamily="2" charset="-122"/>
              </a:rPr>
              <a:t>就是用更丰富的方式来表达数据背后的含义，让机器能够理解数据。“</a:t>
            </a:r>
            <a:r>
              <a:rPr lang="en-US" altLang="zh-CN" sz="2000" dirty="0">
                <a:latin typeface="宋体" panose="02010600030101010101" pitchFamily="2" charset="-122"/>
                <a:ea typeface="宋体" panose="02010600030101010101" pitchFamily="2" charset="-122"/>
              </a:rPr>
              <a:t>Web”</a:t>
            </a:r>
            <a:r>
              <a:rPr lang="zh-CN" altLang="en-US" sz="2000" dirty="0">
                <a:latin typeface="宋体" panose="02010600030101010101" pitchFamily="2" charset="-122"/>
                <a:ea typeface="宋体" panose="02010600030101010101" pitchFamily="2" charset="-122"/>
              </a:rPr>
              <a:t>则是希望这些</a:t>
            </a:r>
            <a:r>
              <a:rPr lang="zh-CN" altLang="en-US" sz="2000" dirty="0">
                <a:solidFill>
                  <a:srgbClr val="FF0000"/>
                </a:solidFill>
                <a:latin typeface="宋体" panose="02010600030101010101" pitchFamily="2" charset="-122"/>
                <a:ea typeface="宋体" panose="02010600030101010101" pitchFamily="2" charset="-122"/>
              </a:rPr>
              <a:t>数据相互链接</a:t>
            </a:r>
            <a:r>
              <a:rPr lang="zh-CN" altLang="en-US" sz="2000" dirty="0">
                <a:latin typeface="宋体" panose="02010600030101010101" pitchFamily="2" charset="-122"/>
                <a:ea typeface="宋体" panose="02010600030101010101" pitchFamily="2" charset="-122"/>
              </a:rPr>
              <a:t>，组成一个庞大的信息网络，正如互联网中相互链接的网页，只不过基本单位变为粒度更小的数据。</a:t>
            </a:r>
          </a:p>
        </p:txBody>
      </p:sp>
      <p:sp>
        <p:nvSpPr>
          <p:cNvPr id="3" name="文本框 2">
            <a:extLst>
              <a:ext uri="{FF2B5EF4-FFF2-40B4-BE49-F238E27FC236}">
                <a16:creationId xmlns:a16="http://schemas.microsoft.com/office/drawing/2014/main" id="{C4A00E16-D624-4E4D-986D-82ABB60CAF5F}"/>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Tree>
    <p:extLst>
      <p:ext uri="{BB962C8B-B14F-4D97-AF65-F5344CB8AC3E}">
        <p14:creationId xmlns:p14="http://schemas.microsoft.com/office/powerpoint/2010/main" val="4269867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FA1BE2E8-E18F-400D-BA41-A42170FB93ED}"/>
              </a:ext>
            </a:extLst>
          </p:cNvPr>
          <p:cNvSpPr txBox="1"/>
          <p:nvPr/>
        </p:nvSpPr>
        <p:spPr>
          <a:xfrm>
            <a:off x="745067" y="1079689"/>
            <a:ext cx="4413955" cy="461665"/>
          </a:xfrm>
          <a:prstGeom prst="rect">
            <a:avLst/>
          </a:prstGeom>
          <a:noFill/>
        </p:spPr>
        <p:txBody>
          <a:bodyPr wrap="square">
            <a:spAutoFit/>
          </a:bodyPr>
          <a:lstStyle/>
          <a:p>
            <a:pPr algn="l"/>
            <a:r>
              <a:rPr lang="zh-CN" altLang="en-US" sz="2400" b="1" i="0" dirty="0">
                <a:solidFill>
                  <a:srgbClr val="121212"/>
                </a:solidFill>
                <a:effectLst/>
                <a:latin typeface="-apple-system"/>
              </a:rPr>
              <a:t>链接数据（</a:t>
            </a:r>
            <a:r>
              <a:rPr lang="en-US" altLang="zh-CN" sz="2400" b="1" i="0" dirty="0">
                <a:solidFill>
                  <a:srgbClr val="121212"/>
                </a:solidFill>
                <a:effectLst/>
                <a:latin typeface="-apple-system"/>
              </a:rPr>
              <a:t>Linked Data</a:t>
            </a:r>
            <a:r>
              <a:rPr lang="zh-CN" altLang="en-US" sz="2400" b="1" i="0" dirty="0">
                <a:solidFill>
                  <a:srgbClr val="121212"/>
                </a:solidFill>
                <a:effectLst/>
                <a:latin typeface="-apple-system"/>
              </a:rPr>
              <a:t>）</a:t>
            </a:r>
          </a:p>
        </p:txBody>
      </p:sp>
      <p:sp>
        <p:nvSpPr>
          <p:cNvPr id="13" name="文本框 12">
            <a:extLst>
              <a:ext uri="{FF2B5EF4-FFF2-40B4-BE49-F238E27FC236}">
                <a16:creationId xmlns:a16="http://schemas.microsoft.com/office/drawing/2014/main" id="{9ADDA8D5-80BC-469F-84BC-2C7C767321EA}"/>
              </a:ext>
            </a:extLst>
          </p:cNvPr>
          <p:cNvSpPr txBox="1"/>
          <p:nvPr/>
        </p:nvSpPr>
        <p:spPr>
          <a:xfrm>
            <a:off x="745066" y="2194257"/>
            <a:ext cx="10103555" cy="369332"/>
          </a:xfrm>
          <a:prstGeom prst="rect">
            <a:avLst/>
          </a:prstGeom>
          <a:noFill/>
        </p:spPr>
        <p:txBody>
          <a:bodyPr wrap="square">
            <a:spAutoFit/>
          </a:bodyPr>
          <a:lstStyle/>
          <a:p>
            <a:r>
              <a:rPr lang="zh-CN" altLang="en-US" b="1" i="0" dirty="0">
                <a:solidFill>
                  <a:srgbClr val="121212"/>
                </a:solidFill>
                <a:effectLst/>
                <a:latin typeface="-apple-system"/>
              </a:rPr>
              <a:t>链接数据</a:t>
            </a:r>
            <a:r>
              <a:rPr lang="zh-CN" altLang="en-US" b="0" i="0" dirty="0">
                <a:solidFill>
                  <a:srgbClr val="121212"/>
                </a:solidFill>
                <a:effectLst/>
                <a:latin typeface="-apple-system"/>
              </a:rPr>
              <a:t>起初是用于定义如何利用语义网技术在网上发布数据，其强调在不同的数据集间创建</a:t>
            </a:r>
            <a:r>
              <a:rPr lang="zh-CN" altLang="en-US" b="0" i="0" dirty="0">
                <a:solidFill>
                  <a:srgbClr val="FF0000"/>
                </a:solidFill>
                <a:effectLst/>
                <a:latin typeface="-apple-system"/>
              </a:rPr>
              <a:t>链接</a:t>
            </a:r>
            <a:r>
              <a:rPr lang="zh-CN" altLang="en-US" b="0" i="0" dirty="0">
                <a:solidFill>
                  <a:srgbClr val="121212"/>
                </a:solidFill>
                <a:effectLst/>
                <a:latin typeface="-apple-system"/>
              </a:rPr>
              <a:t>。</a:t>
            </a:r>
            <a:endParaRPr lang="zh-CN" altLang="en-US" dirty="0"/>
          </a:p>
        </p:txBody>
      </p:sp>
      <p:pic>
        <p:nvPicPr>
          <p:cNvPr id="2050" name="Picture 2" descr="preview">
            <a:extLst>
              <a:ext uri="{FF2B5EF4-FFF2-40B4-BE49-F238E27FC236}">
                <a16:creationId xmlns:a16="http://schemas.microsoft.com/office/drawing/2014/main" id="{F98579A3-7899-467F-ADD9-FA66EE0E0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636" y="2912534"/>
            <a:ext cx="4249368" cy="3747911"/>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09784E18-A26A-40A2-8013-B446A6B10FC7}"/>
              </a:ext>
            </a:extLst>
          </p:cNvPr>
          <p:cNvSpPr txBox="1"/>
          <p:nvPr/>
        </p:nvSpPr>
        <p:spPr>
          <a:xfrm>
            <a:off x="745065" y="2912534"/>
            <a:ext cx="6096000" cy="1754326"/>
          </a:xfrm>
          <a:prstGeom prst="rect">
            <a:avLst/>
          </a:prstGeom>
          <a:noFill/>
        </p:spPr>
        <p:txBody>
          <a:bodyPr wrap="square">
            <a:spAutoFit/>
          </a:bodyPr>
          <a:lstStyle/>
          <a:p>
            <a:r>
              <a:rPr lang="zh-CN" altLang="en-US" b="0" i="0" dirty="0">
                <a:solidFill>
                  <a:srgbClr val="121212"/>
                </a:solidFill>
                <a:effectLst/>
                <a:latin typeface="-apple-system"/>
              </a:rPr>
              <a:t>链接数据也被当做是语义网技术一个更简洁，简单的描述。当它指语义网技术时，它更强调“</a:t>
            </a:r>
            <a:r>
              <a:rPr lang="en-US" altLang="zh-CN" b="0" i="0" dirty="0">
                <a:solidFill>
                  <a:srgbClr val="FF0000"/>
                </a:solidFill>
                <a:effectLst/>
                <a:latin typeface="-apple-system"/>
              </a:rPr>
              <a:t>Web</a:t>
            </a:r>
            <a:r>
              <a:rPr lang="en-US" altLang="zh-CN" b="0" i="0" dirty="0">
                <a:solidFill>
                  <a:srgbClr val="121212"/>
                </a:solidFill>
                <a:effectLst/>
                <a:latin typeface="-apple-system"/>
              </a:rPr>
              <a:t>”</a:t>
            </a:r>
            <a:r>
              <a:rPr lang="zh-CN" altLang="en-US" b="0" i="0" dirty="0">
                <a:solidFill>
                  <a:srgbClr val="121212"/>
                </a:solidFill>
                <a:effectLst/>
                <a:latin typeface="-apple-system"/>
              </a:rPr>
              <a:t>，弱化了“</a:t>
            </a:r>
            <a:r>
              <a:rPr lang="en-US" altLang="zh-CN" b="0" i="0" dirty="0">
                <a:solidFill>
                  <a:srgbClr val="121212"/>
                </a:solidFill>
                <a:effectLst/>
                <a:latin typeface="-apple-system"/>
              </a:rPr>
              <a:t>Semantic”</a:t>
            </a:r>
            <a:r>
              <a:rPr lang="zh-CN" altLang="en-US" b="0" i="0" dirty="0">
                <a:solidFill>
                  <a:srgbClr val="121212"/>
                </a:solidFill>
                <a:effectLst/>
                <a:latin typeface="-apple-system"/>
              </a:rPr>
              <a:t>的部分。对应到语义网技术栈，它倾向于使用</a:t>
            </a:r>
            <a:r>
              <a:rPr lang="en-US" altLang="zh-CN" b="0" i="0" dirty="0">
                <a:solidFill>
                  <a:srgbClr val="FF0000"/>
                </a:solidFill>
                <a:effectLst/>
                <a:latin typeface="-apple-system"/>
              </a:rPr>
              <a:t>RDF</a:t>
            </a:r>
            <a:r>
              <a:rPr lang="zh-CN" altLang="en-US" b="0" i="0" dirty="0">
                <a:solidFill>
                  <a:srgbClr val="FF0000"/>
                </a:solidFill>
                <a:effectLst/>
                <a:latin typeface="-apple-system"/>
              </a:rPr>
              <a:t>和</a:t>
            </a:r>
            <a:r>
              <a:rPr lang="en-US" altLang="zh-CN" b="0" i="0" dirty="0">
                <a:solidFill>
                  <a:srgbClr val="FF0000"/>
                </a:solidFill>
                <a:effectLst/>
                <a:latin typeface="-apple-system"/>
              </a:rPr>
              <a:t>SPARQL</a:t>
            </a:r>
            <a:r>
              <a:rPr lang="zh-CN" altLang="en-US" b="0" i="0" dirty="0">
                <a:solidFill>
                  <a:srgbClr val="FF0000"/>
                </a:solidFill>
                <a:effectLst/>
                <a:latin typeface="-apple-system"/>
              </a:rPr>
              <a:t>（</a:t>
            </a:r>
            <a:r>
              <a:rPr lang="en-US" altLang="zh-CN" b="0" i="0" dirty="0">
                <a:solidFill>
                  <a:srgbClr val="FF0000"/>
                </a:solidFill>
                <a:effectLst/>
                <a:latin typeface="-apple-system"/>
              </a:rPr>
              <a:t>RDF</a:t>
            </a:r>
            <a:r>
              <a:rPr lang="zh-CN" altLang="en-US" b="0" i="0" dirty="0">
                <a:solidFill>
                  <a:srgbClr val="FF0000"/>
                </a:solidFill>
                <a:effectLst/>
                <a:latin typeface="-apple-system"/>
              </a:rPr>
              <a:t>查询语言）技术</a:t>
            </a:r>
            <a:r>
              <a:rPr lang="zh-CN" altLang="en-US" b="0" i="0" dirty="0">
                <a:solidFill>
                  <a:srgbClr val="121212"/>
                </a:solidFill>
                <a:effectLst/>
                <a:latin typeface="-apple-system"/>
              </a:rPr>
              <a:t>。链接数据应该是最接近知识图谱的一个概念，从某种角度说，知识图谱是对链接数据这个概念的进一步包装。</a:t>
            </a:r>
            <a:endParaRPr lang="zh-CN" altLang="en-US" dirty="0"/>
          </a:p>
        </p:txBody>
      </p:sp>
      <p:sp>
        <p:nvSpPr>
          <p:cNvPr id="18" name="文本框 17">
            <a:extLst>
              <a:ext uri="{FF2B5EF4-FFF2-40B4-BE49-F238E27FC236}">
                <a16:creationId xmlns:a16="http://schemas.microsoft.com/office/drawing/2014/main" id="{C1F9D487-FFCA-476E-8B28-33D8AB50B8AF}"/>
              </a:ext>
            </a:extLst>
          </p:cNvPr>
          <p:cNvSpPr txBox="1"/>
          <p:nvPr/>
        </p:nvSpPr>
        <p:spPr>
          <a:xfrm>
            <a:off x="745065" y="5131980"/>
            <a:ext cx="6254045" cy="646331"/>
          </a:xfrm>
          <a:prstGeom prst="rect">
            <a:avLst/>
          </a:prstGeom>
          <a:noFill/>
        </p:spPr>
        <p:txBody>
          <a:bodyPr wrap="square">
            <a:spAutoFit/>
          </a:bodyPr>
          <a:lstStyle/>
          <a:p>
            <a:r>
              <a:rPr lang="zh-CN" altLang="en-US" b="0" i="0" u="none" strike="noStrike" dirty="0">
                <a:effectLst/>
                <a:latin typeface="-apple-system"/>
                <a:hlinkClick r:id="rId4"/>
              </a:rPr>
              <a:t>开放链接数据项目</a:t>
            </a:r>
            <a:r>
              <a:rPr lang="zh-CN" altLang="en-US" b="0" i="0" dirty="0">
                <a:solidFill>
                  <a:srgbClr val="121212"/>
                </a:solidFill>
                <a:effectLst/>
                <a:latin typeface="-apple-system"/>
              </a:rPr>
              <a:t>进展的</a:t>
            </a:r>
            <a:r>
              <a:rPr lang="zh-CN" altLang="en-US" b="0" i="0" u="none" strike="noStrike" dirty="0">
                <a:effectLst/>
                <a:latin typeface="-apple-system"/>
              </a:rPr>
              <a:t>可视化，</a:t>
            </a:r>
            <a:r>
              <a:rPr lang="zh-CN" altLang="en-US" b="0" i="0" dirty="0">
                <a:solidFill>
                  <a:srgbClr val="121212"/>
                </a:solidFill>
                <a:effectLst/>
                <a:latin typeface="-apple-system"/>
              </a:rPr>
              <a:t>通常用来展示当前开放知识图谱的规模，涉及的领域以及知识图谱间的链接关系。</a:t>
            </a:r>
            <a:endParaRPr lang="zh-CN" altLang="en-US" dirty="0"/>
          </a:p>
        </p:txBody>
      </p:sp>
      <p:sp>
        <p:nvSpPr>
          <p:cNvPr id="3" name="文本框 2">
            <a:extLst>
              <a:ext uri="{FF2B5EF4-FFF2-40B4-BE49-F238E27FC236}">
                <a16:creationId xmlns:a16="http://schemas.microsoft.com/office/drawing/2014/main" id="{26EB1FBC-6FB0-4B88-821D-3B0F27C0DE76}"/>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Tree>
    <p:extLst>
      <p:ext uri="{BB962C8B-B14F-4D97-AF65-F5344CB8AC3E}">
        <p14:creationId xmlns:p14="http://schemas.microsoft.com/office/powerpoint/2010/main" val="2926727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review">
            <a:extLst>
              <a:ext uri="{FF2B5EF4-FFF2-40B4-BE49-F238E27FC236}">
                <a16:creationId xmlns:a16="http://schemas.microsoft.com/office/drawing/2014/main" id="{74CFAAFB-0596-46F2-ABE4-2CC2A36BD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439" y="3049794"/>
            <a:ext cx="459105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BCB2DCC-545C-4022-9FE0-2AD0B55B5091}"/>
              </a:ext>
            </a:extLst>
          </p:cNvPr>
          <p:cNvSpPr txBox="1"/>
          <p:nvPr/>
        </p:nvSpPr>
        <p:spPr>
          <a:xfrm>
            <a:off x="745067" y="1079689"/>
            <a:ext cx="4413955" cy="461665"/>
          </a:xfrm>
          <a:prstGeom prst="rect">
            <a:avLst/>
          </a:prstGeom>
          <a:noFill/>
        </p:spPr>
        <p:txBody>
          <a:bodyPr wrap="square">
            <a:spAutoFit/>
          </a:bodyPr>
          <a:lstStyle/>
          <a:p>
            <a:pPr algn="l"/>
            <a:r>
              <a:rPr lang="zh-CN" altLang="en-US" sz="2400" b="1" i="0" dirty="0">
                <a:solidFill>
                  <a:srgbClr val="121212"/>
                </a:solidFill>
                <a:effectLst/>
                <a:latin typeface="-apple-system"/>
              </a:rPr>
              <a:t>知识图谱（</a:t>
            </a:r>
            <a:r>
              <a:rPr lang="en-US" altLang="zh-CN" sz="2400" b="1" i="0" dirty="0">
                <a:solidFill>
                  <a:srgbClr val="121212"/>
                </a:solidFill>
                <a:effectLst/>
                <a:latin typeface="-apple-system"/>
              </a:rPr>
              <a:t>Knowledge Graph</a:t>
            </a:r>
            <a:r>
              <a:rPr lang="zh-CN" altLang="en-US" sz="2400" b="1" i="0" dirty="0">
                <a:solidFill>
                  <a:srgbClr val="121212"/>
                </a:solidFill>
                <a:effectLst/>
                <a:latin typeface="-apple-system"/>
              </a:rPr>
              <a:t>）</a:t>
            </a:r>
          </a:p>
        </p:txBody>
      </p:sp>
      <p:sp>
        <p:nvSpPr>
          <p:cNvPr id="8" name="文本框 7">
            <a:extLst>
              <a:ext uri="{FF2B5EF4-FFF2-40B4-BE49-F238E27FC236}">
                <a16:creationId xmlns:a16="http://schemas.microsoft.com/office/drawing/2014/main" id="{2D4A4999-6858-4A4E-A4F1-1E7D88A23410}"/>
              </a:ext>
            </a:extLst>
          </p:cNvPr>
          <p:cNvSpPr txBox="1"/>
          <p:nvPr/>
        </p:nvSpPr>
        <p:spPr>
          <a:xfrm>
            <a:off x="745067" y="1974631"/>
            <a:ext cx="10498666" cy="804964"/>
          </a:xfrm>
          <a:prstGeom prst="rect">
            <a:avLst/>
          </a:prstGeom>
          <a:noFill/>
        </p:spPr>
        <p:txBody>
          <a:bodyPr wrap="square">
            <a:spAutoFit/>
          </a:bodyPr>
          <a:lstStyle/>
          <a:p>
            <a:pPr>
              <a:lnSpc>
                <a:spcPct val="120000"/>
              </a:lnSpc>
            </a:pPr>
            <a:r>
              <a:rPr lang="zh-CN" altLang="en-US" sz="2000" b="0" i="0" dirty="0">
                <a:solidFill>
                  <a:srgbClr val="121212"/>
                </a:solidFill>
                <a:effectLst/>
                <a:latin typeface="微软雅黑" panose="020B0503020204020204" pitchFamily="34" charset="-122"/>
                <a:ea typeface="微软雅黑" panose="020B0503020204020204" pitchFamily="34" charset="-122"/>
              </a:rPr>
              <a:t>知识图谱是由一些相互连接的</a:t>
            </a:r>
            <a:r>
              <a:rPr lang="zh-CN" altLang="en-US" sz="2000" b="0" i="0" dirty="0">
                <a:solidFill>
                  <a:srgbClr val="FF0000"/>
                </a:solidFill>
                <a:effectLst/>
                <a:latin typeface="微软雅黑" panose="020B0503020204020204" pitchFamily="34" charset="-122"/>
                <a:ea typeface="微软雅黑" panose="020B0503020204020204" pitchFamily="34" charset="-122"/>
              </a:rPr>
              <a:t>实体</a:t>
            </a:r>
            <a:r>
              <a:rPr lang="zh-CN" altLang="en-US" sz="2000" b="0" i="0" dirty="0">
                <a:solidFill>
                  <a:srgbClr val="121212"/>
                </a:solidFill>
                <a:effectLst/>
                <a:latin typeface="微软雅黑" panose="020B0503020204020204" pitchFamily="34" charset="-122"/>
                <a:ea typeface="微软雅黑" panose="020B0503020204020204" pitchFamily="34" charset="-122"/>
              </a:rPr>
              <a:t>和他们的</a:t>
            </a:r>
            <a:r>
              <a:rPr lang="zh-CN" altLang="en-US" sz="2000" b="0" i="0" dirty="0">
                <a:solidFill>
                  <a:srgbClr val="FF0000"/>
                </a:solidFill>
                <a:effectLst/>
                <a:latin typeface="微软雅黑" panose="020B0503020204020204" pitchFamily="34" charset="-122"/>
                <a:ea typeface="微软雅黑" panose="020B0503020204020204" pitchFamily="34" charset="-122"/>
              </a:rPr>
              <a:t>属性</a:t>
            </a:r>
            <a:r>
              <a:rPr lang="zh-CN" altLang="en-US" sz="2000" b="0" i="0" dirty="0">
                <a:solidFill>
                  <a:srgbClr val="121212"/>
                </a:solidFill>
                <a:effectLst/>
                <a:latin typeface="微软雅黑" panose="020B0503020204020204" pitchFamily="34" charset="-122"/>
                <a:ea typeface="微软雅黑" panose="020B0503020204020204" pitchFamily="34" charset="-122"/>
              </a:rPr>
              <a:t>构成的。换句话说，知识图谱是由一条条知识组成，每条知识表示为一个</a:t>
            </a:r>
            <a:r>
              <a:rPr lang="en-US" altLang="zh-CN" sz="2000" dirty="0">
                <a:solidFill>
                  <a:srgbClr val="FF0000"/>
                </a:solidFill>
                <a:latin typeface="-apple-system"/>
                <a:ea typeface="微软雅黑" panose="020B0503020204020204" pitchFamily="34" charset="-122"/>
              </a:rPr>
              <a:t>SPO</a:t>
            </a:r>
            <a:r>
              <a:rPr lang="zh-CN" altLang="en-US" sz="2000" b="0" i="0" dirty="0">
                <a:solidFill>
                  <a:srgbClr val="FF0000"/>
                </a:solidFill>
                <a:effectLst/>
                <a:latin typeface="微软雅黑" panose="020B0503020204020204" pitchFamily="34" charset="-122"/>
                <a:ea typeface="微软雅黑" panose="020B0503020204020204" pitchFamily="34" charset="-122"/>
              </a:rPr>
              <a:t>三元组</a:t>
            </a:r>
            <a:r>
              <a:rPr lang="en-US" altLang="zh-CN" sz="2000" b="0" i="0" dirty="0">
                <a:solidFill>
                  <a:srgbClr val="121212"/>
                </a:solidFill>
                <a:effectLst/>
                <a:latin typeface="微软雅黑" panose="020B0503020204020204" pitchFamily="34" charset="-122"/>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Subject-Predicate-Object)</a:t>
            </a:r>
            <a:r>
              <a:rPr lang="zh-CN" altLang="en-US" sz="2000" b="0" i="0" dirty="0">
                <a:solidFill>
                  <a:srgbClr val="121212"/>
                </a:solidFill>
                <a:effectLst/>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912346A-1664-4461-B024-F70576F4222F}"/>
              </a:ext>
            </a:extLst>
          </p:cNvPr>
          <p:cNvSpPr txBox="1"/>
          <p:nvPr/>
        </p:nvSpPr>
        <p:spPr>
          <a:xfrm>
            <a:off x="798688" y="5327472"/>
            <a:ext cx="10391423" cy="707886"/>
          </a:xfrm>
          <a:prstGeom prst="rect">
            <a:avLst/>
          </a:prstGeom>
          <a:noFill/>
        </p:spPr>
        <p:txBody>
          <a:bodyPr wrap="square">
            <a:spAutoFit/>
          </a:bodyPr>
          <a:lstStyle/>
          <a:p>
            <a:r>
              <a:rPr lang="en-US" altLang="zh-CN" sz="2000" dirty="0">
                <a:latin typeface="-apple-system"/>
              </a:rPr>
              <a:t>www.kg.com/person/1                 </a:t>
            </a:r>
            <a:r>
              <a:rPr lang="en-US" altLang="zh-CN" sz="2000" dirty="0" err="1">
                <a:latin typeface="-apple-system"/>
              </a:rPr>
              <a:t>kg:hasBirthPlace</a:t>
            </a:r>
            <a:r>
              <a:rPr lang="en-US" altLang="zh-CN" sz="2000" dirty="0">
                <a:latin typeface="-apple-system"/>
              </a:rPr>
              <a:t>           www.kg.com/place/10086</a:t>
            </a:r>
          </a:p>
          <a:p>
            <a:r>
              <a:rPr lang="en-US" altLang="zh-CN" sz="2000" dirty="0">
                <a:latin typeface="-apple-system"/>
              </a:rPr>
              <a:t>www.kg.com/person/1                 </a:t>
            </a:r>
            <a:r>
              <a:rPr lang="en-US" altLang="zh-CN" sz="2000" dirty="0" err="1">
                <a:latin typeface="-apple-system"/>
              </a:rPr>
              <a:t>kg:fullName</a:t>
            </a:r>
            <a:r>
              <a:rPr lang="en-US" altLang="zh-CN" sz="2000" dirty="0">
                <a:latin typeface="-apple-system"/>
              </a:rPr>
              <a:t>                   "Ronaldo Luís </a:t>
            </a:r>
            <a:r>
              <a:rPr lang="en-US" altLang="zh-CN" sz="2000" dirty="0" err="1">
                <a:latin typeface="-apple-system"/>
              </a:rPr>
              <a:t>Nazário</a:t>
            </a:r>
            <a:r>
              <a:rPr lang="en-US" altLang="zh-CN" sz="2000" dirty="0">
                <a:latin typeface="-apple-system"/>
              </a:rPr>
              <a:t> de Lima"^^</a:t>
            </a:r>
            <a:r>
              <a:rPr lang="en-US" altLang="zh-CN" sz="2000" dirty="0" err="1">
                <a:latin typeface="-apple-system"/>
              </a:rPr>
              <a:t>xsd:string</a:t>
            </a:r>
            <a:endParaRPr lang="zh-CN" altLang="en-US" sz="2000" dirty="0">
              <a:latin typeface="-apple-system"/>
            </a:endParaRPr>
          </a:p>
        </p:txBody>
      </p:sp>
      <p:sp>
        <p:nvSpPr>
          <p:cNvPr id="12" name="文本框 11">
            <a:extLst>
              <a:ext uri="{FF2B5EF4-FFF2-40B4-BE49-F238E27FC236}">
                <a16:creationId xmlns:a16="http://schemas.microsoft.com/office/drawing/2014/main" id="{4D7D6673-8452-4075-8B46-124CEEF0869C}"/>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
        <p:nvSpPr>
          <p:cNvPr id="2" name="文本框 1">
            <a:extLst>
              <a:ext uri="{FF2B5EF4-FFF2-40B4-BE49-F238E27FC236}">
                <a16:creationId xmlns:a16="http://schemas.microsoft.com/office/drawing/2014/main" id="{145B2C43-B6EC-40DE-9FAA-8BBB72A9C0BA}"/>
              </a:ext>
            </a:extLst>
          </p:cNvPr>
          <p:cNvSpPr txBox="1"/>
          <p:nvPr/>
        </p:nvSpPr>
        <p:spPr>
          <a:xfrm>
            <a:off x="745067" y="3500815"/>
            <a:ext cx="5608841" cy="1323439"/>
          </a:xfrm>
          <a:prstGeom prst="rect">
            <a:avLst/>
          </a:prstGeom>
          <a:noFill/>
        </p:spPr>
        <p:txBody>
          <a:bodyPr wrap="square" rtlCol="0">
            <a:spAutoFit/>
          </a:bodyPr>
          <a:lstStyle/>
          <a:p>
            <a:r>
              <a:rPr lang="zh-CN" altLang="en-US" sz="2000" dirty="0">
                <a:solidFill>
                  <a:srgbClr val="121212"/>
                </a:solidFill>
                <a:latin typeface="微软雅黑" panose="020B0503020204020204" pitchFamily="34" charset="-122"/>
                <a:ea typeface="微软雅黑" panose="020B0503020204020204" pitchFamily="34" charset="-122"/>
              </a:rPr>
              <a:t>知识图谱是一种用图模型来描述知识和建模世界万物之间关联关系的技术。知识图谱由节点和边组成，节点可以是实体或者抽象的概念，边可以是实体的属性或者实体之间的关系。</a:t>
            </a:r>
          </a:p>
        </p:txBody>
      </p:sp>
    </p:spTree>
    <p:extLst>
      <p:ext uri="{BB962C8B-B14F-4D97-AF65-F5344CB8AC3E}">
        <p14:creationId xmlns:p14="http://schemas.microsoft.com/office/powerpoint/2010/main" val="2431195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977745" y="3075057"/>
            <a:ext cx="2236510"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研究意义</a:t>
            </a:r>
          </a:p>
        </p:txBody>
      </p:sp>
    </p:spTree>
    <p:extLst>
      <p:ext uri="{BB962C8B-B14F-4D97-AF65-F5344CB8AC3E}">
        <p14:creationId xmlns:p14="http://schemas.microsoft.com/office/powerpoint/2010/main" val="1991798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DB108A20-DFA0-457E-8B31-2C22C547C37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研究意义</a:t>
            </a:r>
          </a:p>
        </p:txBody>
      </p:sp>
      <p:sp>
        <p:nvSpPr>
          <p:cNvPr id="6" name="文本框 5">
            <a:extLst>
              <a:ext uri="{FF2B5EF4-FFF2-40B4-BE49-F238E27FC236}">
                <a16:creationId xmlns:a16="http://schemas.microsoft.com/office/drawing/2014/main" id="{EAC1DF73-F2B5-415E-A814-275F3F00FCC3}"/>
              </a:ext>
            </a:extLst>
          </p:cNvPr>
          <p:cNvSpPr txBox="1"/>
          <p:nvPr/>
        </p:nvSpPr>
        <p:spPr>
          <a:xfrm>
            <a:off x="620888" y="1103081"/>
            <a:ext cx="7112001" cy="461665"/>
          </a:xfrm>
          <a:prstGeom prst="rect">
            <a:avLst/>
          </a:prstGeom>
          <a:noFill/>
        </p:spPr>
        <p:txBody>
          <a:bodyPr wrap="square">
            <a:spAutoFit/>
          </a:bodyPr>
          <a:lstStyle/>
          <a:p>
            <a:pPr algn="l"/>
            <a:r>
              <a:rPr lang="zh-CN" altLang="en-US" sz="2400" b="1" i="0" dirty="0">
                <a:solidFill>
                  <a:srgbClr val="121212"/>
                </a:solidFill>
                <a:effectLst/>
                <a:latin typeface="微软雅黑" panose="020B0503020204020204" pitchFamily="34" charset="-122"/>
                <a:ea typeface="微软雅黑" panose="020B0503020204020204" pitchFamily="34" charset="-122"/>
              </a:rPr>
              <a:t>知识图谱是认知智能的基石</a:t>
            </a:r>
          </a:p>
        </p:txBody>
      </p:sp>
      <p:sp>
        <p:nvSpPr>
          <p:cNvPr id="8" name="文本框 7">
            <a:extLst>
              <a:ext uri="{FF2B5EF4-FFF2-40B4-BE49-F238E27FC236}">
                <a16:creationId xmlns:a16="http://schemas.microsoft.com/office/drawing/2014/main" id="{9F71648D-9DC8-4CC2-A13C-EA5E92BC6E8C}"/>
              </a:ext>
            </a:extLst>
          </p:cNvPr>
          <p:cNvSpPr txBox="1"/>
          <p:nvPr/>
        </p:nvSpPr>
        <p:spPr>
          <a:xfrm>
            <a:off x="620888" y="1701927"/>
            <a:ext cx="11040533" cy="4708981"/>
          </a:xfrm>
          <a:prstGeom prst="rect">
            <a:avLst/>
          </a:prstGeom>
          <a:noFill/>
        </p:spPr>
        <p:txBody>
          <a:bodyPr wrap="square">
            <a:spAutoFit/>
          </a:bodyPr>
          <a:lstStyle/>
          <a:p>
            <a:pPr marL="285750" indent="-285750" algn="l">
              <a:buFont typeface="Arial" panose="020B0604020202020204" pitchFamily="34" charset="0"/>
              <a:buChar char="•"/>
            </a:pPr>
            <a:r>
              <a:rPr lang="zh-CN" altLang="en-US" sz="2000" b="1" i="0" dirty="0">
                <a:solidFill>
                  <a:srgbClr val="121212"/>
                </a:solidFill>
                <a:effectLst/>
                <a:latin typeface="华文仿宋" panose="02010600040101010101" pitchFamily="2" charset="-122"/>
                <a:ea typeface="华文仿宋" panose="02010600040101010101" pitchFamily="2" charset="-122"/>
              </a:rPr>
              <a:t>知识图谱使能机器语言认知</a:t>
            </a:r>
            <a:endParaRPr lang="en-US" altLang="zh-CN" sz="2000" b="1" i="0" dirty="0">
              <a:solidFill>
                <a:srgbClr val="121212"/>
              </a:solidFill>
              <a:effectLst/>
              <a:latin typeface="华文仿宋" panose="02010600040101010101" pitchFamily="2" charset="-122"/>
              <a:ea typeface="华文仿宋" panose="02010600040101010101" pitchFamily="2" charset="-122"/>
            </a:endParaRPr>
          </a:p>
          <a:p>
            <a:pPr algn="l"/>
            <a:r>
              <a:rPr lang="zh-CN" altLang="en-US" sz="2000" i="0" dirty="0">
                <a:solidFill>
                  <a:srgbClr val="121212"/>
                </a:solidFill>
                <a:effectLst/>
                <a:latin typeface="华文仿宋" panose="02010600040101010101" pitchFamily="2" charset="-122"/>
                <a:ea typeface="华文仿宋" panose="02010600040101010101" pitchFamily="2" charset="-122"/>
              </a:rPr>
              <a:t>知识图谱使能机器语言认知。 实现机器对自然语言的理解所需要的条件：</a:t>
            </a:r>
            <a:endParaRPr lang="en-US" altLang="zh-CN" sz="2000" i="0" dirty="0">
              <a:solidFill>
                <a:srgbClr val="121212"/>
              </a:solidFill>
              <a:effectLst/>
              <a:latin typeface="华文仿宋" panose="02010600040101010101" pitchFamily="2" charset="-122"/>
              <a:ea typeface="华文仿宋" panose="02010600040101010101" pitchFamily="2" charset="-122"/>
            </a:endParaRPr>
          </a:p>
          <a:p>
            <a:pPr marL="457200" indent="-457200" algn="l">
              <a:buFont typeface="+mj-lt"/>
              <a:buAutoNum type="alphaLcParenR"/>
            </a:pPr>
            <a:r>
              <a:rPr lang="zh-CN" altLang="en-US" sz="2000" i="0" dirty="0">
                <a:solidFill>
                  <a:srgbClr val="121212"/>
                </a:solidFill>
                <a:effectLst/>
                <a:latin typeface="华文仿宋" panose="02010600040101010101" pitchFamily="2" charset="-122"/>
                <a:ea typeface="华文仿宋" panose="02010600040101010101" pitchFamily="2" charset="-122"/>
              </a:rPr>
              <a:t> </a:t>
            </a:r>
            <a:r>
              <a:rPr lang="zh-CN" altLang="en-US" sz="2000" i="0" dirty="0">
                <a:solidFill>
                  <a:srgbClr val="FF0000"/>
                </a:solidFill>
                <a:effectLst/>
                <a:latin typeface="华文仿宋" panose="02010600040101010101" pitchFamily="2" charset="-122"/>
                <a:ea typeface="华文仿宋" panose="02010600040101010101" pitchFamily="2" charset="-122"/>
              </a:rPr>
              <a:t>规模</a:t>
            </a:r>
            <a:r>
              <a:rPr lang="zh-CN" altLang="en-US" sz="2000" i="0" dirty="0">
                <a:solidFill>
                  <a:srgbClr val="121212"/>
                </a:solidFill>
                <a:effectLst/>
                <a:latin typeface="华文仿宋" panose="02010600040101010101" pitchFamily="2" charset="-122"/>
                <a:ea typeface="华文仿宋" panose="02010600040101010101" pitchFamily="2" charset="-122"/>
              </a:rPr>
              <a:t>必须</a:t>
            </a:r>
            <a:r>
              <a:rPr lang="zh-CN" altLang="en-US" sz="2000" i="0" dirty="0">
                <a:solidFill>
                  <a:srgbClr val="FF0000"/>
                </a:solidFill>
                <a:effectLst/>
                <a:latin typeface="华文仿宋" panose="02010600040101010101" pitchFamily="2" charset="-122"/>
                <a:ea typeface="华文仿宋" panose="02010600040101010101" pitchFamily="2" charset="-122"/>
              </a:rPr>
              <a:t>足够巨大</a:t>
            </a:r>
            <a:r>
              <a:rPr lang="zh-CN" altLang="en-US" sz="2000" i="0" dirty="0">
                <a:solidFill>
                  <a:srgbClr val="121212"/>
                </a:solidFill>
                <a:effectLst/>
                <a:latin typeface="华文仿宋" panose="02010600040101010101" pitchFamily="2" charset="-122"/>
                <a:ea typeface="华文仿宋" panose="02010600040101010101" pitchFamily="2" charset="-122"/>
              </a:rPr>
              <a:t>才能理解不同的实体和概念</a:t>
            </a:r>
          </a:p>
          <a:p>
            <a:pPr marL="457200" indent="-457200" algn="l">
              <a:buFont typeface="+mj-lt"/>
              <a:buAutoNum type="alphaLcParenR"/>
            </a:pPr>
            <a:r>
              <a:rPr lang="zh-CN" altLang="en-US" sz="2000" i="0" dirty="0">
                <a:effectLst/>
                <a:latin typeface="华文仿宋" panose="02010600040101010101" pitchFamily="2" charset="-122"/>
                <a:ea typeface="华文仿宋" panose="02010600040101010101" pitchFamily="2" charset="-122"/>
              </a:rPr>
              <a:t> </a:t>
            </a:r>
            <a:r>
              <a:rPr lang="zh-CN" altLang="en-US" sz="2000" i="0" dirty="0">
                <a:solidFill>
                  <a:srgbClr val="FF0000"/>
                </a:solidFill>
                <a:effectLst/>
                <a:latin typeface="华文仿宋" panose="02010600040101010101" pitchFamily="2" charset="-122"/>
                <a:ea typeface="华文仿宋" panose="02010600040101010101" pitchFamily="2" charset="-122"/>
              </a:rPr>
              <a:t>语义关系</a:t>
            </a:r>
            <a:r>
              <a:rPr lang="zh-CN" altLang="en-US" sz="2000" i="0" dirty="0">
                <a:solidFill>
                  <a:srgbClr val="121212"/>
                </a:solidFill>
                <a:effectLst/>
                <a:latin typeface="华文仿宋" panose="02010600040101010101" pitchFamily="2" charset="-122"/>
                <a:ea typeface="华文仿宋" panose="02010600040101010101" pitchFamily="2" charset="-122"/>
              </a:rPr>
              <a:t>必须</a:t>
            </a:r>
            <a:r>
              <a:rPr lang="zh-CN" altLang="en-US" sz="2000" i="0" dirty="0">
                <a:solidFill>
                  <a:srgbClr val="FF0000"/>
                </a:solidFill>
                <a:effectLst/>
                <a:latin typeface="华文仿宋" panose="02010600040101010101" pitchFamily="2" charset="-122"/>
                <a:ea typeface="华文仿宋" panose="02010600040101010101" pitchFamily="2" charset="-122"/>
              </a:rPr>
              <a:t>足够丰富</a:t>
            </a:r>
            <a:r>
              <a:rPr lang="zh-CN" altLang="en-US" sz="2000" i="0" dirty="0">
                <a:solidFill>
                  <a:srgbClr val="121212"/>
                </a:solidFill>
                <a:effectLst/>
                <a:latin typeface="华文仿宋" panose="02010600040101010101" pitchFamily="2" charset="-122"/>
                <a:ea typeface="华文仿宋" panose="02010600040101010101" pitchFamily="2" charset="-122"/>
              </a:rPr>
              <a:t>才能理解不同的关系</a:t>
            </a:r>
          </a:p>
          <a:p>
            <a:pPr marL="457200" indent="-457200" algn="l">
              <a:buFont typeface="+mj-lt"/>
              <a:buAutoNum type="alphaLcParenR"/>
            </a:pPr>
            <a:r>
              <a:rPr lang="zh-CN" altLang="en-US" sz="2000" i="0" dirty="0">
                <a:solidFill>
                  <a:srgbClr val="121212"/>
                </a:solidFill>
                <a:effectLst/>
                <a:latin typeface="华文仿宋" panose="02010600040101010101" pitchFamily="2" charset="-122"/>
                <a:ea typeface="华文仿宋" panose="02010600040101010101" pitchFamily="2" charset="-122"/>
              </a:rPr>
              <a:t> </a:t>
            </a:r>
            <a:r>
              <a:rPr lang="zh-CN" altLang="en-US" sz="2000" i="0" dirty="0">
                <a:solidFill>
                  <a:srgbClr val="FF0000"/>
                </a:solidFill>
                <a:effectLst/>
                <a:latin typeface="华文仿宋" panose="02010600040101010101" pitchFamily="2" charset="-122"/>
                <a:ea typeface="华文仿宋" panose="02010600040101010101" pitchFamily="2" charset="-122"/>
              </a:rPr>
              <a:t>结构</a:t>
            </a:r>
            <a:r>
              <a:rPr lang="zh-CN" altLang="en-US" sz="2000" i="0" dirty="0">
                <a:solidFill>
                  <a:srgbClr val="121212"/>
                </a:solidFill>
                <a:effectLst/>
                <a:latin typeface="华文仿宋" panose="02010600040101010101" pitchFamily="2" charset="-122"/>
                <a:ea typeface="华文仿宋" panose="02010600040101010101" pitchFamily="2" charset="-122"/>
              </a:rPr>
              <a:t>必须</a:t>
            </a:r>
            <a:r>
              <a:rPr lang="zh-CN" altLang="en-US" sz="2000" i="0" dirty="0">
                <a:solidFill>
                  <a:srgbClr val="FF0000"/>
                </a:solidFill>
                <a:effectLst/>
                <a:latin typeface="华文仿宋" panose="02010600040101010101" pitchFamily="2" charset="-122"/>
                <a:ea typeface="华文仿宋" panose="02010600040101010101" pitchFamily="2" charset="-122"/>
              </a:rPr>
              <a:t>足够友好</a:t>
            </a:r>
            <a:r>
              <a:rPr lang="zh-CN" altLang="en-US" sz="2000" i="0" dirty="0">
                <a:solidFill>
                  <a:srgbClr val="121212"/>
                </a:solidFill>
                <a:effectLst/>
                <a:latin typeface="华文仿宋" panose="02010600040101010101" pitchFamily="2" charset="-122"/>
                <a:ea typeface="华文仿宋" panose="02010600040101010101" pitchFamily="2" charset="-122"/>
              </a:rPr>
              <a:t>才能为机器所处理</a:t>
            </a:r>
          </a:p>
          <a:p>
            <a:pPr marL="457200" indent="-457200" algn="l">
              <a:buFont typeface="+mj-lt"/>
              <a:buAutoNum type="alphaLcParenR"/>
            </a:pPr>
            <a:r>
              <a:rPr lang="zh-CN" altLang="en-US" sz="2000" i="0" dirty="0">
                <a:solidFill>
                  <a:srgbClr val="121212"/>
                </a:solidFill>
                <a:effectLst/>
                <a:latin typeface="华文仿宋" panose="02010600040101010101" pitchFamily="2" charset="-122"/>
                <a:ea typeface="华文仿宋" panose="02010600040101010101" pitchFamily="2" charset="-122"/>
              </a:rPr>
              <a:t> </a:t>
            </a:r>
            <a:r>
              <a:rPr lang="zh-CN" altLang="en-US" sz="2000" i="0" dirty="0">
                <a:solidFill>
                  <a:srgbClr val="FF0000"/>
                </a:solidFill>
                <a:effectLst/>
                <a:latin typeface="华文仿宋" panose="02010600040101010101" pitchFamily="2" charset="-122"/>
                <a:ea typeface="华文仿宋" panose="02010600040101010101" pitchFamily="2" charset="-122"/>
              </a:rPr>
              <a:t>质量</a:t>
            </a:r>
            <a:r>
              <a:rPr lang="zh-CN" altLang="en-US" sz="2000" i="0" dirty="0">
                <a:solidFill>
                  <a:srgbClr val="121212"/>
                </a:solidFill>
                <a:effectLst/>
                <a:latin typeface="华文仿宋" panose="02010600040101010101" pitchFamily="2" charset="-122"/>
                <a:ea typeface="华文仿宋" panose="02010600040101010101" pitchFamily="2" charset="-122"/>
              </a:rPr>
              <a:t>必须</a:t>
            </a:r>
            <a:r>
              <a:rPr lang="zh-CN" altLang="en-US" sz="2000" i="0" dirty="0">
                <a:solidFill>
                  <a:srgbClr val="FF0000"/>
                </a:solidFill>
                <a:effectLst/>
                <a:latin typeface="华文仿宋" panose="02010600040101010101" pitchFamily="2" charset="-122"/>
                <a:ea typeface="华文仿宋" panose="02010600040101010101" pitchFamily="2" charset="-122"/>
              </a:rPr>
              <a:t>足够精良</a:t>
            </a:r>
            <a:r>
              <a:rPr lang="zh-CN" altLang="en-US" sz="2000" i="0" dirty="0">
                <a:solidFill>
                  <a:srgbClr val="121212"/>
                </a:solidFill>
                <a:effectLst/>
                <a:latin typeface="华文仿宋" panose="02010600040101010101" pitchFamily="2" charset="-122"/>
                <a:ea typeface="华文仿宋" panose="02010600040101010101" pitchFamily="2" charset="-122"/>
              </a:rPr>
              <a:t>才能让机器对现实世界产生正确的理解</a:t>
            </a:r>
            <a:endParaRPr lang="en-US" altLang="zh-CN" sz="2000" i="0" dirty="0">
              <a:solidFill>
                <a:srgbClr val="121212"/>
              </a:solidFill>
              <a:effectLst/>
              <a:latin typeface="华文仿宋" panose="02010600040101010101" pitchFamily="2" charset="-122"/>
              <a:ea typeface="华文仿宋" panose="02010600040101010101" pitchFamily="2" charset="-122"/>
            </a:endParaRPr>
          </a:p>
          <a:p>
            <a:pPr algn="l"/>
            <a:endParaRPr lang="en-US" altLang="zh-CN" sz="2000" i="0" dirty="0">
              <a:solidFill>
                <a:srgbClr val="121212"/>
              </a:solidFill>
              <a:effectLst/>
              <a:latin typeface="华文仿宋" panose="02010600040101010101" pitchFamily="2" charset="-122"/>
              <a:ea typeface="华文仿宋" panose="02010600040101010101" pitchFamily="2" charset="-122"/>
            </a:endParaRPr>
          </a:p>
          <a:p>
            <a:pPr marL="285750" indent="-285750" algn="l">
              <a:buFont typeface="Arial" panose="020B0604020202020204" pitchFamily="34" charset="0"/>
              <a:buChar char="•"/>
            </a:pPr>
            <a:r>
              <a:rPr lang="zh-CN" altLang="en-US" sz="2000" b="1" i="0" dirty="0">
                <a:solidFill>
                  <a:srgbClr val="121212"/>
                </a:solidFill>
                <a:effectLst/>
                <a:latin typeface="华文仿宋" panose="02010600040101010101" pitchFamily="2" charset="-122"/>
                <a:ea typeface="华文仿宋" panose="02010600040101010101" pitchFamily="2" charset="-122"/>
              </a:rPr>
              <a:t>知识图谱赋能可解释人工智能</a:t>
            </a:r>
            <a:endParaRPr lang="en-US" altLang="zh-CN" sz="2000" b="1" i="0" dirty="0">
              <a:solidFill>
                <a:srgbClr val="121212"/>
              </a:solidFill>
              <a:effectLst/>
              <a:latin typeface="华文仿宋" panose="02010600040101010101" pitchFamily="2" charset="-122"/>
              <a:ea typeface="华文仿宋" panose="02010600040101010101" pitchFamily="2" charset="-122"/>
            </a:endParaRPr>
          </a:p>
          <a:p>
            <a:pPr algn="l"/>
            <a:r>
              <a:rPr lang="zh-CN" altLang="en-US" sz="2000" i="0" dirty="0">
                <a:solidFill>
                  <a:srgbClr val="121212"/>
                </a:solidFill>
                <a:effectLst/>
                <a:latin typeface="华文仿宋" panose="02010600040101010101" pitchFamily="2" charset="-122"/>
                <a:ea typeface="华文仿宋" panose="02010600040101010101" pitchFamily="2" charset="-122"/>
              </a:rPr>
              <a:t>人类倾向于利用</a:t>
            </a:r>
            <a:r>
              <a:rPr lang="zh-CN" altLang="en-US" sz="2000" i="0" dirty="0">
                <a:solidFill>
                  <a:srgbClr val="FF0000"/>
                </a:solidFill>
                <a:effectLst/>
                <a:latin typeface="华文仿宋" panose="02010600040101010101" pitchFamily="2" charset="-122"/>
                <a:ea typeface="华文仿宋" panose="02010600040101010101" pitchFamily="2" charset="-122"/>
              </a:rPr>
              <a:t>概念、属性、关系</a:t>
            </a:r>
            <a:r>
              <a:rPr lang="zh-CN" altLang="en-US" sz="2000" i="0" dirty="0">
                <a:solidFill>
                  <a:srgbClr val="121212"/>
                </a:solidFill>
                <a:effectLst/>
                <a:latin typeface="华文仿宋" panose="02010600040101010101" pitchFamily="2" charset="-122"/>
                <a:ea typeface="华文仿宋" panose="02010600040101010101" pitchFamily="2" charset="-122"/>
              </a:rPr>
              <a:t>这些认知的基本元素去解释现象和事实。而对于机器而言，概念、属性、关系都在知识图谱中表达，因此，“解释”离不开知识图谱。</a:t>
            </a:r>
            <a:endParaRPr lang="en-US" altLang="zh-CN" sz="2000" i="0" dirty="0">
              <a:solidFill>
                <a:srgbClr val="121212"/>
              </a:solidFill>
              <a:effectLst/>
              <a:latin typeface="华文仿宋" panose="02010600040101010101" pitchFamily="2" charset="-122"/>
              <a:ea typeface="华文仿宋" panose="02010600040101010101" pitchFamily="2" charset="-122"/>
            </a:endParaRPr>
          </a:p>
          <a:p>
            <a:pPr algn="l"/>
            <a:endParaRPr lang="en-US" altLang="zh-CN" sz="2000" i="0" dirty="0">
              <a:solidFill>
                <a:srgbClr val="121212"/>
              </a:solidFill>
              <a:effectLst/>
              <a:latin typeface="华文仿宋" panose="02010600040101010101" pitchFamily="2" charset="-122"/>
              <a:ea typeface="华文仿宋" panose="02010600040101010101" pitchFamily="2" charset="-122"/>
            </a:endParaRPr>
          </a:p>
          <a:p>
            <a:pPr marL="285750" indent="-285750" algn="l">
              <a:buFont typeface="Arial" panose="020B0604020202020204" pitchFamily="34" charset="0"/>
              <a:buChar char="•"/>
            </a:pPr>
            <a:r>
              <a:rPr lang="zh-CN" altLang="en-US" sz="2000" b="1" i="0" dirty="0">
                <a:solidFill>
                  <a:srgbClr val="121212"/>
                </a:solidFill>
                <a:effectLst/>
                <a:latin typeface="华文仿宋" panose="02010600040101010101" pitchFamily="2" charset="-122"/>
                <a:ea typeface="华文仿宋" panose="02010600040101010101" pitchFamily="2" charset="-122"/>
              </a:rPr>
              <a:t>知识图谱有助于增强机器学习的能力</a:t>
            </a:r>
            <a:endParaRPr lang="en-US" altLang="zh-CN" sz="2000" b="1" i="0" dirty="0">
              <a:solidFill>
                <a:srgbClr val="121212"/>
              </a:solidFill>
              <a:effectLst/>
              <a:latin typeface="华文仿宋" panose="02010600040101010101" pitchFamily="2" charset="-122"/>
              <a:ea typeface="华文仿宋" panose="02010600040101010101" pitchFamily="2" charset="-122"/>
            </a:endParaRPr>
          </a:p>
          <a:p>
            <a:pPr algn="l"/>
            <a:r>
              <a:rPr lang="zh-CN" altLang="en-US" sz="2000" i="0" dirty="0">
                <a:solidFill>
                  <a:srgbClr val="121212"/>
                </a:solidFill>
                <a:effectLst/>
                <a:latin typeface="华文仿宋" panose="02010600040101010101" pitchFamily="2" charset="-122"/>
                <a:ea typeface="华文仿宋" panose="02010600040101010101" pitchFamily="2" charset="-122"/>
              </a:rPr>
              <a:t>让机器学习模型有效</a:t>
            </a:r>
            <a:r>
              <a:rPr lang="zh-CN" altLang="en-US" sz="2000" i="0" dirty="0">
                <a:solidFill>
                  <a:srgbClr val="FF0000"/>
                </a:solidFill>
                <a:effectLst/>
                <a:latin typeface="华文仿宋" panose="02010600040101010101" pitchFamily="2" charset="-122"/>
                <a:ea typeface="华文仿宋" panose="02010600040101010101" pitchFamily="2" charset="-122"/>
              </a:rPr>
              <a:t>利用已经大量累积的符号知识</a:t>
            </a:r>
            <a:r>
              <a:rPr lang="zh-CN" altLang="en-US" sz="2000" i="0" dirty="0">
                <a:solidFill>
                  <a:srgbClr val="121212"/>
                </a:solidFill>
                <a:effectLst/>
                <a:latin typeface="华文仿宋" panose="02010600040101010101" pitchFamily="2" charset="-122"/>
                <a:ea typeface="华文仿宋" panose="02010600040101010101" pitchFamily="2" charset="-122"/>
              </a:rPr>
              <a:t>，将是突破机器学习瓶颈的重要思路之一。</a:t>
            </a:r>
          </a:p>
          <a:p>
            <a:pPr algn="l"/>
            <a:r>
              <a:rPr lang="zh-CN" altLang="en-US" sz="2000" i="0" dirty="0">
                <a:solidFill>
                  <a:srgbClr val="121212"/>
                </a:solidFill>
                <a:effectLst/>
                <a:latin typeface="华文仿宋" panose="02010600040101010101" pitchFamily="2" charset="-122"/>
                <a:ea typeface="华文仿宋" panose="02010600040101010101" pitchFamily="2" charset="-122"/>
              </a:rPr>
              <a:t>无论是专家知识还是通过学习模型习得的统计规律经符号化表达而获得的知识，都将显式地表达并且沉淀到知识库中，再</a:t>
            </a:r>
            <a:r>
              <a:rPr lang="zh-CN" altLang="en-US" sz="2000" i="0" dirty="0">
                <a:solidFill>
                  <a:srgbClr val="FF0000"/>
                </a:solidFill>
                <a:effectLst/>
                <a:latin typeface="华文仿宋" panose="02010600040101010101" pitchFamily="2" charset="-122"/>
                <a:ea typeface="华文仿宋" panose="02010600040101010101" pitchFamily="2" charset="-122"/>
              </a:rPr>
              <a:t>利用知识增强</a:t>
            </a:r>
            <a:r>
              <a:rPr lang="zh-CN" altLang="en-US" sz="2000" i="0" dirty="0">
                <a:solidFill>
                  <a:srgbClr val="121212"/>
                </a:solidFill>
                <a:effectLst/>
                <a:latin typeface="华文仿宋" panose="02010600040101010101" pitchFamily="2" charset="-122"/>
                <a:ea typeface="华文仿宋" panose="02010600040101010101" pitchFamily="2" charset="-122"/>
              </a:rPr>
              <a:t>的机器学习模型解决实际问题。</a:t>
            </a:r>
          </a:p>
        </p:txBody>
      </p:sp>
    </p:spTree>
    <p:extLst>
      <p:ext uri="{BB962C8B-B14F-4D97-AF65-F5344CB8AC3E}">
        <p14:creationId xmlns:p14="http://schemas.microsoft.com/office/powerpoint/2010/main" val="3411705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785E11D3-5C80-4BDF-B65A-AEFC91B4ED18}"/>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研究意义</a:t>
            </a:r>
          </a:p>
        </p:txBody>
      </p:sp>
      <p:sp>
        <p:nvSpPr>
          <p:cNvPr id="6" name="文本框 5">
            <a:extLst>
              <a:ext uri="{FF2B5EF4-FFF2-40B4-BE49-F238E27FC236}">
                <a16:creationId xmlns:a16="http://schemas.microsoft.com/office/drawing/2014/main" id="{194FAE9B-64DF-4C82-B415-BDBB873E18C8}"/>
              </a:ext>
            </a:extLst>
          </p:cNvPr>
          <p:cNvSpPr txBox="1"/>
          <p:nvPr/>
        </p:nvSpPr>
        <p:spPr>
          <a:xfrm>
            <a:off x="539261" y="1227965"/>
            <a:ext cx="6096000" cy="461665"/>
          </a:xfrm>
          <a:prstGeom prst="rect">
            <a:avLst/>
          </a:prstGeom>
          <a:noFill/>
        </p:spPr>
        <p:txBody>
          <a:bodyPr wrap="square">
            <a:spAutoFit/>
          </a:bodyPr>
          <a:lstStyle/>
          <a:p>
            <a:pPr algn="l"/>
            <a:r>
              <a:rPr lang="zh-CN" altLang="en-US" sz="2400" b="1" dirty="0">
                <a:solidFill>
                  <a:srgbClr val="121212"/>
                </a:solidFill>
                <a:latin typeface="微软雅黑" panose="020B0503020204020204" pitchFamily="34" charset="-122"/>
                <a:ea typeface="微软雅黑" panose="020B0503020204020204" pitchFamily="34" charset="-122"/>
              </a:rPr>
              <a:t>知识引导成为解决问题的重要方式之一</a:t>
            </a:r>
          </a:p>
        </p:txBody>
      </p:sp>
      <p:sp>
        <p:nvSpPr>
          <p:cNvPr id="8" name="文本框 7">
            <a:extLst>
              <a:ext uri="{FF2B5EF4-FFF2-40B4-BE49-F238E27FC236}">
                <a16:creationId xmlns:a16="http://schemas.microsoft.com/office/drawing/2014/main" id="{BC640281-865A-47BF-908E-86751AE8DFC3}"/>
              </a:ext>
            </a:extLst>
          </p:cNvPr>
          <p:cNvSpPr txBox="1"/>
          <p:nvPr/>
        </p:nvSpPr>
        <p:spPr>
          <a:xfrm>
            <a:off x="539261" y="2097461"/>
            <a:ext cx="11054862" cy="1323439"/>
          </a:xfrm>
          <a:prstGeom prst="rect">
            <a:avLst/>
          </a:prstGeom>
          <a:noFill/>
        </p:spPr>
        <p:txBody>
          <a:bodyPr wrap="square">
            <a:spAutoFit/>
          </a:bodyPr>
          <a:lstStyle/>
          <a:p>
            <a:r>
              <a:rPr lang="zh-CN" altLang="en-US" sz="2000" b="0" i="0" dirty="0">
                <a:solidFill>
                  <a:srgbClr val="121212"/>
                </a:solidFill>
                <a:effectLst/>
                <a:latin typeface="微软雅黑" panose="020B0503020204020204" pitchFamily="34" charset="-122"/>
                <a:ea typeface="微软雅黑" panose="020B0503020204020204" pitchFamily="34" charset="-122"/>
              </a:rPr>
              <a:t>知识图谱对于实现机器认知智能的重要作用，决定了知识引导将成为解决问题的主要方式之一。当下，</a:t>
            </a:r>
            <a:r>
              <a:rPr lang="zh-CN" altLang="en-US" sz="2000" i="0" dirty="0">
                <a:solidFill>
                  <a:srgbClr val="FF0000"/>
                </a:solidFill>
                <a:effectLst/>
                <a:latin typeface="微软雅黑" panose="020B0503020204020204" pitchFamily="34" charset="-122"/>
                <a:ea typeface="微软雅黑" panose="020B0503020204020204" pitchFamily="34" charset="-122"/>
              </a:rPr>
              <a:t>计算机解决问题主要采取数据驱动的方法</a:t>
            </a:r>
            <a:r>
              <a:rPr lang="zh-CN" altLang="en-US" sz="2000" b="0" i="0" dirty="0">
                <a:solidFill>
                  <a:srgbClr val="121212"/>
                </a:solidFill>
                <a:effectLst/>
                <a:latin typeface="微软雅黑" panose="020B0503020204020204" pitchFamily="34" charset="-122"/>
                <a:ea typeface="微软雅黑" panose="020B0503020204020204" pitchFamily="34" charset="-122"/>
              </a:rPr>
              <a:t>，也就是</a:t>
            </a:r>
            <a:r>
              <a:rPr lang="zh-CN" altLang="en-US" sz="2000" i="0" dirty="0">
                <a:solidFill>
                  <a:srgbClr val="FF0000"/>
                </a:solidFill>
                <a:effectLst/>
                <a:latin typeface="微软雅黑" panose="020B0503020204020204" pitchFamily="34" charset="-122"/>
                <a:ea typeface="微软雅黑" panose="020B0503020204020204" pitchFamily="34" charset="-122"/>
              </a:rPr>
              <a:t>从样本数据中建立统计模型，挖掘统计规律来解决问题</a:t>
            </a:r>
            <a:r>
              <a:rPr lang="zh-CN" altLang="en-US" sz="2000" b="0" i="0" dirty="0">
                <a:solidFill>
                  <a:srgbClr val="121212"/>
                </a:solidFill>
                <a:effectLst/>
                <a:latin typeface="微软雅黑" panose="020B0503020204020204" pitchFamily="34" charset="-122"/>
                <a:ea typeface="微软雅黑" panose="020B0503020204020204" pitchFamily="34" charset="-122"/>
              </a:rPr>
              <a:t>。为了提升效果，数据驱动的方法通常需要较多样本数据。但是，即便样本数据量再大，</a:t>
            </a:r>
            <a:r>
              <a:rPr lang="zh-CN" altLang="en-US" sz="2000" i="0" dirty="0">
                <a:solidFill>
                  <a:srgbClr val="FF0000"/>
                </a:solidFill>
                <a:effectLst/>
                <a:latin typeface="微软雅黑" panose="020B0503020204020204" pitchFamily="34" charset="-122"/>
                <a:ea typeface="微软雅黑" panose="020B0503020204020204" pitchFamily="34" charset="-122"/>
              </a:rPr>
              <a:t>单纯的数据驱动方法仍然面临效果的“天花板”</a:t>
            </a:r>
            <a:r>
              <a:rPr lang="zh-CN" altLang="en-US" sz="2000" b="0" i="0" dirty="0">
                <a:solidFill>
                  <a:srgbClr val="121212"/>
                </a:solidFill>
                <a:effectLst/>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2050" name="Picture 2">
            <a:extLst>
              <a:ext uri="{FF2B5EF4-FFF2-40B4-BE49-F238E27FC236}">
                <a16:creationId xmlns:a16="http://schemas.microsoft.com/office/drawing/2014/main" id="{C758756D-E504-4335-8445-1615F2553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177" y="3560211"/>
            <a:ext cx="4680438" cy="276637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CDC2B12-4DBD-4A28-AAA0-60CCB517A31F}"/>
              </a:ext>
            </a:extLst>
          </p:cNvPr>
          <p:cNvSpPr txBox="1"/>
          <p:nvPr/>
        </p:nvSpPr>
        <p:spPr>
          <a:xfrm>
            <a:off x="539261" y="4066233"/>
            <a:ext cx="6096000" cy="1323439"/>
          </a:xfrm>
          <a:prstGeom prst="rect">
            <a:avLst/>
          </a:prstGeom>
          <a:noFill/>
        </p:spPr>
        <p:txBody>
          <a:bodyPr wrap="square">
            <a:spAutoFit/>
          </a:bodyPr>
          <a:lstStyle/>
          <a:p>
            <a:r>
              <a:rPr lang="zh-CN" altLang="en-US" sz="2000" i="0" dirty="0">
                <a:solidFill>
                  <a:srgbClr val="FF0000"/>
                </a:solidFill>
                <a:effectLst/>
                <a:latin typeface="微软雅黑" panose="020B0503020204020204" pitchFamily="34" charset="-122"/>
                <a:ea typeface="微软雅黑" panose="020B0503020204020204" pitchFamily="34" charset="-122"/>
              </a:rPr>
              <a:t>知识将成为比数据更重要的资产</a:t>
            </a:r>
            <a:r>
              <a:rPr lang="zh-CN" altLang="en-US" sz="2000" b="0" i="0" dirty="0">
                <a:solidFill>
                  <a:srgbClr val="121212"/>
                </a:solidFill>
                <a:effectLst/>
                <a:latin typeface="微软雅黑" panose="020B0503020204020204" pitchFamily="34" charset="-122"/>
                <a:ea typeface="微软雅黑" panose="020B0503020204020204" pitchFamily="34" charset="-122"/>
              </a:rPr>
              <a:t>。如果说数据是石油，那么知识就好比石油的萃取物。如果我们只满足于直接从数据中获取价值，就好比直接输出石油赢利。但是，石油更巨大的价值蕴含于其深加工的萃取物中。</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9003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977745" y="3075057"/>
            <a:ext cx="2236510"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应用价值</a:t>
            </a:r>
          </a:p>
        </p:txBody>
      </p:sp>
    </p:spTree>
    <p:extLst>
      <p:ext uri="{BB962C8B-B14F-4D97-AF65-F5344CB8AC3E}">
        <p14:creationId xmlns:p14="http://schemas.microsoft.com/office/powerpoint/2010/main" val="1439251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C5FF57-FFC8-4DD6-90AE-AD676A23F00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应用价值</a:t>
            </a:r>
          </a:p>
        </p:txBody>
      </p:sp>
      <p:sp>
        <p:nvSpPr>
          <p:cNvPr id="8" name="文本框 7">
            <a:extLst>
              <a:ext uri="{FF2B5EF4-FFF2-40B4-BE49-F238E27FC236}">
                <a16:creationId xmlns:a16="http://schemas.microsoft.com/office/drawing/2014/main" id="{98A903D0-1B0F-4C61-B05E-49F242A9D80C}"/>
              </a:ext>
            </a:extLst>
          </p:cNvPr>
          <p:cNvSpPr txBox="1"/>
          <p:nvPr/>
        </p:nvSpPr>
        <p:spPr>
          <a:xfrm>
            <a:off x="738554" y="1145903"/>
            <a:ext cx="6096000" cy="461665"/>
          </a:xfrm>
          <a:prstGeom prst="rect">
            <a:avLst/>
          </a:prstGeom>
          <a:noFill/>
        </p:spPr>
        <p:txBody>
          <a:bodyPr wrap="square">
            <a:spAutoFit/>
          </a:bodyPr>
          <a:lstStyle/>
          <a:p>
            <a:pPr algn="l"/>
            <a:r>
              <a:rPr lang="zh-CN" altLang="en-US" sz="2400" b="1" i="0" dirty="0">
                <a:solidFill>
                  <a:srgbClr val="121212"/>
                </a:solidFill>
                <a:effectLst/>
                <a:latin typeface="微软雅黑" panose="020B0503020204020204" pitchFamily="34" charset="-122"/>
                <a:ea typeface="微软雅黑" panose="020B0503020204020204" pitchFamily="34" charset="-122"/>
              </a:rPr>
              <a:t>数据分析</a:t>
            </a:r>
            <a:endParaRPr lang="en-US" altLang="zh-CN" sz="2400" b="1" i="0" dirty="0">
              <a:solidFill>
                <a:srgbClr val="121212"/>
              </a:solidFill>
              <a:effectLst/>
              <a:latin typeface="微软雅黑" panose="020B0503020204020204" pitchFamily="34" charset="-122"/>
              <a:ea typeface="微软雅黑" panose="020B0503020204020204" pitchFamily="34" charset="-122"/>
            </a:endParaRPr>
          </a:p>
        </p:txBody>
      </p:sp>
      <p:pic>
        <p:nvPicPr>
          <p:cNvPr id="3074" name="Picture 2">
            <a:extLst>
              <a:ext uri="{FF2B5EF4-FFF2-40B4-BE49-F238E27FC236}">
                <a16:creationId xmlns:a16="http://schemas.microsoft.com/office/drawing/2014/main" id="{84347BF1-A076-4EB0-8F6C-2FF3DFCDF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54" y="1737503"/>
            <a:ext cx="10960448" cy="4825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45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C5FF57-FFC8-4DD6-90AE-AD676A23F00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应用价值</a:t>
            </a:r>
          </a:p>
        </p:txBody>
      </p:sp>
      <p:sp>
        <p:nvSpPr>
          <p:cNvPr id="8" name="文本框 7">
            <a:extLst>
              <a:ext uri="{FF2B5EF4-FFF2-40B4-BE49-F238E27FC236}">
                <a16:creationId xmlns:a16="http://schemas.microsoft.com/office/drawing/2014/main" id="{98A903D0-1B0F-4C61-B05E-49F242A9D80C}"/>
              </a:ext>
            </a:extLst>
          </p:cNvPr>
          <p:cNvSpPr txBox="1"/>
          <p:nvPr/>
        </p:nvSpPr>
        <p:spPr>
          <a:xfrm>
            <a:off x="738554" y="1145903"/>
            <a:ext cx="6096000" cy="461665"/>
          </a:xfrm>
          <a:prstGeom prst="rect">
            <a:avLst/>
          </a:prstGeom>
          <a:noFill/>
        </p:spPr>
        <p:txBody>
          <a:bodyPr wrap="square">
            <a:spAutoFit/>
          </a:bodyPr>
          <a:lstStyle/>
          <a:p>
            <a:r>
              <a:rPr lang="zh-CN" altLang="en-US" sz="2400" b="1" i="0" dirty="0">
                <a:solidFill>
                  <a:srgbClr val="121212"/>
                </a:solidFill>
                <a:effectLst/>
                <a:latin typeface="微软雅黑" panose="020B0503020204020204" pitchFamily="34" charset="-122"/>
                <a:ea typeface="微软雅黑" panose="020B0503020204020204" pitchFamily="34" charset="-122"/>
              </a:rPr>
              <a:t>智能搜索</a:t>
            </a:r>
          </a:p>
        </p:txBody>
      </p:sp>
      <p:pic>
        <p:nvPicPr>
          <p:cNvPr id="7170" name="Picture 2">
            <a:extLst>
              <a:ext uri="{FF2B5EF4-FFF2-40B4-BE49-F238E27FC236}">
                <a16:creationId xmlns:a16="http://schemas.microsoft.com/office/drawing/2014/main" id="{6DAC91C1-8291-436F-BFAD-D803ADF1C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293" y="1933336"/>
            <a:ext cx="10152184" cy="4920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04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C5FF57-FFC8-4DD6-90AE-AD676A23F00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应用价值</a:t>
            </a:r>
          </a:p>
        </p:txBody>
      </p:sp>
      <p:sp>
        <p:nvSpPr>
          <p:cNvPr id="8" name="文本框 7">
            <a:extLst>
              <a:ext uri="{FF2B5EF4-FFF2-40B4-BE49-F238E27FC236}">
                <a16:creationId xmlns:a16="http://schemas.microsoft.com/office/drawing/2014/main" id="{98A903D0-1B0F-4C61-B05E-49F242A9D80C}"/>
              </a:ext>
            </a:extLst>
          </p:cNvPr>
          <p:cNvSpPr txBox="1"/>
          <p:nvPr/>
        </p:nvSpPr>
        <p:spPr>
          <a:xfrm>
            <a:off x="738554" y="1145903"/>
            <a:ext cx="6096000" cy="461665"/>
          </a:xfrm>
          <a:prstGeom prst="rect">
            <a:avLst/>
          </a:prstGeom>
          <a:noFill/>
        </p:spPr>
        <p:txBody>
          <a:bodyPr wrap="square">
            <a:spAutoFit/>
          </a:bodyPr>
          <a:lstStyle/>
          <a:p>
            <a:r>
              <a:rPr lang="zh-CN" altLang="en-US" sz="2400" b="1" i="0" dirty="0">
                <a:solidFill>
                  <a:srgbClr val="121212"/>
                </a:solidFill>
                <a:effectLst/>
                <a:latin typeface="微软雅黑" panose="020B0503020204020204" pitchFamily="34" charset="-122"/>
                <a:ea typeface="微软雅黑" panose="020B0503020204020204" pitchFamily="34" charset="-122"/>
              </a:rPr>
              <a:t>智能推荐</a:t>
            </a:r>
            <a:endParaRPr lang="en-US" altLang="zh-CN" sz="2400" b="1" i="0" dirty="0">
              <a:solidFill>
                <a:srgbClr val="121212"/>
              </a:solidFill>
              <a:effectLst/>
              <a:latin typeface="微软雅黑" panose="020B0503020204020204" pitchFamily="34" charset="-122"/>
              <a:ea typeface="微软雅黑" panose="020B0503020204020204" pitchFamily="34" charset="-122"/>
            </a:endParaRPr>
          </a:p>
        </p:txBody>
      </p:sp>
      <p:pic>
        <p:nvPicPr>
          <p:cNvPr id="6146" name="Picture 2">
            <a:extLst>
              <a:ext uri="{FF2B5EF4-FFF2-40B4-BE49-F238E27FC236}">
                <a16:creationId xmlns:a16="http://schemas.microsoft.com/office/drawing/2014/main" id="{A990A492-CBE8-411A-AC56-DA6AD2EE1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45" y="1607568"/>
            <a:ext cx="10439401" cy="508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21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BB2A99F-DDCD-4656-A102-37625847A576}"/>
              </a:ext>
            </a:extLst>
          </p:cNvPr>
          <p:cNvSpPr txBox="1"/>
          <p:nvPr/>
        </p:nvSpPr>
        <p:spPr>
          <a:xfrm>
            <a:off x="1344889" y="1443841"/>
            <a:ext cx="4311193" cy="4524315"/>
          </a:xfrm>
          <a:prstGeom prst="rect">
            <a:avLst/>
          </a:prstGeom>
          <a:noFill/>
        </p:spPr>
        <p:txBody>
          <a:bodyPr wrap="square" rtlCol="0">
            <a:spAutoFit/>
          </a:bodyPr>
          <a:lstStyle/>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背景与概念</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发展历程</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b="0" i="0" dirty="0">
                <a:solidFill>
                  <a:srgbClr val="121212"/>
                </a:solidFill>
                <a:effectLst/>
                <a:latin typeface="宋体" panose="02010600030101010101" pitchFamily="2" charset="-122"/>
                <a:ea typeface="宋体" panose="02010600030101010101" pitchFamily="2" charset="-122"/>
              </a:rPr>
              <a:t>研究意义</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应用价值</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分类</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构建过程</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人机对话系统</a:t>
            </a:r>
            <a:endParaRPr lang="en-US" altLang="zh-CN" sz="3600" dirty="0">
              <a:latin typeface="宋体" panose="02010600030101010101" pitchFamily="2" charset="-122"/>
              <a:ea typeface="宋体" panose="02010600030101010101" pitchFamily="2" charset="-122"/>
            </a:endParaRPr>
          </a:p>
          <a:p>
            <a:pPr marL="857250" indent="-857250">
              <a:buFont typeface="Arial" panose="020B0604020202020204" pitchFamily="34" charset="0"/>
              <a:buChar char="•"/>
            </a:pPr>
            <a:r>
              <a:rPr lang="zh-CN" altLang="en-US" sz="3600" dirty="0">
                <a:latin typeface="宋体" panose="02010600030101010101" pitchFamily="2" charset="-122"/>
                <a:ea typeface="宋体" panose="02010600030101010101" pitchFamily="2" charset="-122"/>
              </a:rPr>
              <a:t>知性对话</a:t>
            </a:r>
            <a:endParaRPr lang="en-US" altLang="zh-CN"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6248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C5FF57-FFC8-4DD6-90AE-AD676A23F00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应用价值</a:t>
            </a:r>
          </a:p>
        </p:txBody>
      </p:sp>
      <p:sp>
        <p:nvSpPr>
          <p:cNvPr id="8" name="文本框 7">
            <a:extLst>
              <a:ext uri="{FF2B5EF4-FFF2-40B4-BE49-F238E27FC236}">
                <a16:creationId xmlns:a16="http://schemas.microsoft.com/office/drawing/2014/main" id="{98A903D0-1B0F-4C61-B05E-49F242A9D80C}"/>
              </a:ext>
            </a:extLst>
          </p:cNvPr>
          <p:cNvSpPr txBox="1"/>
          <p:nvPr/>
        </p:nvSpPr>
        <p:spPr>
          <a:xfrm>
            <a:off x="738554" y="1145903"/>
            <a:ext cx="6096000" cy="461665"/>
          </a:xfrm>
          <a:prstGeom prst="rect">
            <a:avLst/>
          </a:prstGeom>
          <a:noFill/>
        </p:spPr>
        <p:txBody>
          <a:bodyPr wrap="square">
            <a:spAutoFit/>
          </a:bodyPr>
          <a:lstStyle/>
          <a:p>
            <a:r>
              <a:rPr lang="zh-CN" altLang="en-US" sz="2400" b="1" i="0" dirty="0">
                <a:solidFill>
                  <a:srgbClr val="121212"/>
                </a:solidFill>
                <a:effectLst/>
                <a:latin typeface="微软雅黑" panose="020B0503020204020204" pitchFamily="34" charset="-122"/>
                <a:ea typeface="微软雅黑" panose="020B0503020204020204" pitchFamily="34" charset="-122"/>
              </a:rPr>
              <a:t>决策支持</a:t>
            </a:r>
          </a:p>
        </p:txBody>
      </p:sp>
      <p:pic>
        <p:nvPicPr>
          <p:cNvPr id="5122" name="Picture 2">
            <a:extLst>
              <a:ext uri="{FF2B5EF4-FFF2-40B4-BE49-F238E27FC236}">
                <a16:creationId xmlns:a16="http://schemas.microsoft.com/office/drawing/2014/main" id="{D8A69316-D3DC-495A-99A4-2093B9E04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96" y="1791853"/>
            <a:ext cx="10527757" cy="4825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158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BC5FF57-FFC8-4DD6-90AE-AD676A23F00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应用价值</a:t>
            </a:r>
          </a:p>
        </p:txBody>
      </p:sp>
      <p:sp>
        <p:nvSpPr>
          <p:cNvPr id="8" name="文本框 7">
            <a:extLst>
              <a:ext uri="{FF2B5EF4-FFF2-40B4-BE49-F238E27FC236}">
                <a16:creationId xmlns:a16="http://schemas.microsoft.com/office/drawing/2014/main" id="{98A903D0-1B0F-4C61-B05E-49F242A9D80C}"/>
              </a:ext>
            </a:extLst>
          </p:cNvPr>
          <p:cNvSpPr txBox="1"/>
          <p:nvPr/>
        </p:nvSpPr>
        <p:spPr>
          <a:xfrm>
            <a:off x="738554" y="1145903"/>
            <a:ext cx="6096000" cy="461665"/>
          </a:xfrm>
          <a:prstGeom prst="rect">
            <a:avLst/>
          </a:prstGeom>
          <a:noFill/>
        </p:spPr>
        <p:txBody>
          <a:bodyPr wrap="square">
            <a:spAutoFit/>
          </a:bodyPr>
          <a:lstStyle/>
          <a:p>
            <a:r>
              <a:rPr lang="zh-CN" altLang="en-US" sz="2400" b="1" i="0" dirty="0">
                <a:solidFill>
                  <a:srgbClr val="121212"/>
                </a:solidFill>
                <a:effectLst/>
                <a:latin typeface="微软雅黑" panose="020B0503020204020204" pitchFamily="34" charset="-122"/>
                <a:ea typeface="微软雅黑" panose="020B0503020204020204" pitchFamily="34" charset="-122"/>
              </a:rPr>
              <a:t>自然人机交互</a:t>
            </a:r>
          </a:p>
        </p:txBody>
      </p:sp>
      <p:pic>
        <p:nvPicPr>
          <p:cNvPr id="4098" name="Picture 2">
            <a:extLst>
              <a:ext uri="{FF2B5EF4-FFF2-40B4-BE49-F238E27FC236}">
                <a16:creationId xmlns:a16="http://schemas.microsoft.com/office/drawing/2014/main" id="{1D7CA1BE-A201-4042-8480-BDDA82C49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922" y="1745272"/>
            <a:ext cx="10755923" cy="4840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397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5490706" y="3075057"/>
            <a:ext cx="1210588"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分类</a:t>
            </a:r>
          </a:p>
        </p:txBody>
      </p:sp>
    </p:spTree>
    <p:extLst>
      <p:ext uri="{BB962C8B-B14F-4D97-AF65-F5344CB8AC3E}">
        <p14:creationId xmlns:p14="http://schemas.microsoft.com/office/powerpoint/2010/main" val="1885494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EE6098E-4AB8-4641-A029-24A6779D83FA}"/>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分类</a:t>
            </a:r>
          </a:p>
        </p:txBody>
      </p:sp>
      <p:sp>
        <p:nvSpPr>
          <p:cNvPr id="6" name="文本框 5">
            <a:extLst>
              <a:ext uri="{FF2B5EF4-FFF2-40B4-BE49-F238E27FC236}">
                <a16:creationId xmlns:a16="http://schemas.microsoft.com/office/drawing/2014/main" id="{551AEB8E-A0B7-4A3D-A6C8-D0DF6BDFDB2C}"/>
              </a:ext>
            </a:extLst>
          </p:cNvPr>
          <p:cNvSpPr txBox="1"/>
          <p:nvPr/>
        </p:nvSpPr>
        <p:spPr>
          <a:xfrm>
            <a:off x="504091" y="1053945"/>
            <a:ext cx="11183817" cy="5078313"/>
          </a:xfrm>
          <a:prstGeom prst="rect">
            <a:avLst/>
          </a:prstGeom>
          <a:noFill/>
        </p:spPr>
        <p:txBody>
          <a:bodyPr wrap="square">
            <a:spAutoFit/>
          </a:bodyPr>
          <a:lstStyle/>
          <a:p>
            <a:pPr algn="l"/>
            <a:r>
              <a:rPr lang="zh-CN" altLang="en-US" sz="2400" b="1" i="0" dirty="0">
                <a:solidFill>
                  <a:srgbClr val="121212"/>
                </a:solidFill>
                <a:effectLst/>
                <a:latin typeface="-apple-system"/>
              </a:rPr>
              <a:t>知识图谱中的知识分类</a:t>
            </a:r>
            <a:endParaRPr lang="en-US" altLang="zh-CN" sz="2400" b="1" i="0" dirty="0">
              <a:solidFill>
                <a:srgbClr val="121212"/>
              </a:solidFill>
              <a:effectLst/>
              <a:latin typeface="-apple-system"/>
            </a:endParaRPr>
          </a:p>
          <a:p>
            <a:pPr algn="l"/>
            <a:endParaRPr lang="zh-CN" altLang="en-US" sz="2000" b="1" i="0" dirty="0">
              <a:solidFill>
                <a:srgbClr val="121212"/>
              </a:solidFill>
              <a:effectLst/>
              <a:latin typeface="华文仿宋" panose="02010600040101010101" pitchFamily="2" charset="-122"/>
              <a:ea typeface="华文仿宋" panose="02010600040101010101" pitchFamily="2" charset="-122"/>
            </a:endParaRPr>
          </a:p>
          <a:p>
            <a:pPr algn="l"/>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en-US" altLang="zh-CN" sz="2000" b="0" i="0" dirty="0">
                <a:solidFill>
                  <a:srgbClr val="121212"/>
                </a:solidFill>
                <a:effectLst/>
                <a:latin typeface="微软雅黑" panose="020B0503020204020204" pitchFamily="34" charset="-122"/>
                <a:ea typeface="微软雅黑" panose="020B0503020204020204" pitchFamily="34" charset="-122"/>
              </a:rPr>
              <a:t>1</a:t>
            </a:r>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1" i="0" dirty="0">
                <a:solidFill>
                  <a:srgbClr val="121212"/>
                </a:solidFill>
                <a:effectLst/>
                <a:latin typeface="微软雅黑" panose="020B0503020204020204" pitchFamily="34" charset="-122"/>
                <a:ea typeface="微软雅黑" panose="020B0503020204020204" pitchFamily="34" charset="-122"/>
              </a:rPr>
              <a:t>事实知识</a:t>
            </a:r>
            <a:r>
              <a:rPr lang="zh-CN" altLang="en-US" sz="2000" b="0" i="0" dirty="0">
                <a:solidFill>
                  <a:srgbClr val="121212"/>
                </a:solidFill>
                <a:effectLst/>
                <a:latin typeface="-apple-system"/>
                <a:ea typeface="微软雅黑" panose="020B0503020204020204" pitchFamily="34" charset="-122"/>
              </a:rPr>
              <a:t>（</a:t>
            </a:r>
            <a:r>
              <a:rPr lang="en-US" altLang="zh-CN" sz="2000" b="0" i="0" dirty="0">
                <a:solidFill>
                  <a:srgbClr val="121212"/>
                </a:solidFill>
                <a:effectLst/>
                <a:latin typeface="-apple-system"/>
                <a:ea typeface="微软雅黑" panose="020B0503020204020204" pitchFamily="34" charset="-122"/>
              </a:rPr>
              <a:t>Factual Knowledge</a:t>
            </a:r>
            <a:r>
              <a:rPr lang="zh-CN" altLang="en-US" sz="2000" b="0" i="0" dirty="0">
                <a:solidFill>
                  <a:srgbClr val="121212"/>
                </a:solidFill>
                <a:effectLst/>
                <a:latin typeface="-apple-system"/>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1" i="0" dirty="0">
                <a:solidFill>
                  <a:srgbClr val="121212"/>
                </a:solidFill>
                <a:effectLst/>
                <a:latin typeface="微软雅黑" panose="020B0503020204020204" pitchFamily="34" charset="-122"/>
                <a:ea typeface="微软雅黑" panose="020B0503020204020204" pitchFamily="34" charset="-122"/>
              </a:rPr>
              <a:t>关于某个特定实体的基本事实</a:t>
            </a:r>
            <a:r>
              <a:rPr lang="zh-CN" altLang="en-US" sz="2000" b="0" i="0" dirty="0">
                <a:solidFill>
                  <a:srgbClr val="121212"/>
                </a:solidFill>
                <a:effectLst/>
                <a:latin typeface="微软雅黑" panose="020B0503020204020204" pitchFamily="34" charset="-122"/>
                <a:ea typeface="微软雅黑" panose="020B0503020204020204" pitchFamily="34" charset="-122"/>
              </a:rPr>
              <a:t>，如</a:t>
            </a:r>
            <a:r>
              <a:rPr lang="en-US" altLang="zh-CN"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柏拉图，出生地，雅典</a:t>
            </a:r>
            <a:r>
              <a:rPr lang="en-US" altLang="zh-CN"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，很多以实体为中心组织的知识图谱均富含事实知识，比如</a:t>
            </a:r>
            <a:r>
              <a:rPr lang="en-US" altLang="zh-CN" sz="2000" dirty="0">
                <a:solidFill>
                  <a:srgbClr val="121212"/>
                </a:solidFill>
                <a:latin typeface="-apple-system"/>
                <a:ea typeface="微软雅黑" panose="020B0503020204020204" pitchFamily="34" charset="-122"/>
              </a:rPr>
              <a:t>DBpedia</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Freebase</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CN-</a:t>
            </a:r>
            <a:r>
              <a:rPr lang="en-US" altLang="zh-CN" sz="2000" dirty="0" err="1">
                <a:solidFill>
                  <a:srgbClr val="121212"/>
                </a:solidFill>
                <a:latin typeface="-apple-system"/>
                <a:ea typeface="微软雅黑" panose="020B0503020204020204" pitchFamily="34" charset="-122"/>
              </a:rPr>
              <a:t>DBpedia</a:t>
            </a:r>
            <a:r>
              <a:rPr lang="zh-CN" altLang="en-US" sz="2000" b="0" i="0" dirty="0">
                <a:solidFill>
                  <a:srgbClr val="121212"/>
                </a:solidFill>
                <a:effectLst/>
                <a:latin typeface="微软雅黑" panose="020B0503020204020204" pitchFamily="34" charset="-122"/>
                <a:ea typeface="微软雅黑" panose="020B0503020204020204" pitchFamily="34" charset="-122"/>
              </a:rPr>
              <a:t>。</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en-US" altLang="zh-CN" sz="2000" b="0" i="0" dirty="0">
                <a:solidFill>
                  <a:srgbClr val="121212"/>
                </a:solidFill>
                <a:effectLst/>
                <a:latin typeface="微软雅黑" panose="020B0503020204020204" pitchFamily="34" charset="-122"/>
                <a:ea typeface="微软雅黑" panose="020B0503020204020204" pitchFamily="34" charset="-122"/>
              </a:rPr>
              <a:t>2</a:t>
            </a:r>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1" i="0" dirty="0">
                <a:solidFill>
                  <a:srgbClr val="121212"/>
                </a:solidFill>
                <a:effectLst/>
                <a:latin typeface="微软雅黑" panose="020B0503020204020204" pitchFamily="34" charset="-122"/>
                <a:ea typeface="微软雅黑" panose="020B0503020204020204" pitchFamily="34" charset="-122"/>
              </a:rPr>
              <a:t>概念知识</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Taxonomy Knowledge</a:t>
            </a:r>
            <a:r>
              <a:rPr lang="zh-CN" altLang="en-US" sz="2000" dirty="0">
                <a:solidFill>
                  <a:srgbClr val="121212"/>
                </a:solidFill>
                <a:latin typeface="-apple-system"/>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：一类是实体和概念之间的类属关系（</a:t>
            </a:r>
            <a:r>
              <a:rPr lang="en-US" altLang="zh-CN" sz="2000" dirty="0" err="1">
                <a:solidFill>
                  <a:srgbClr val="121212"/>
                </a:solidFill>
                <a:latin typeface="-apple-system"/>
                <a:ea typeface="微软雅黑" panose="020B0503020204020204" pitchFamily="34" charset="-122"/>
              </a:rPr>
              <a:t>isA</a:t>
            </a:r>
            <a:r>
              <a:rPr lang="zh-CN" altLang="en-US" sz="2000" b="1" i="0" dirty="0">
                <a:solidFill>
                  <a:srgbClr val="121212"/>
                </a:solidFill>
                <a:effectLst/>
                <a:latin typeface="微软雅黑" panose="020B0503020204020204" pitchFamily="34" charset="-122"/>
                <a:ea typeface="微软雅黑" panose="020B0503020204020204" pitchFamily="34" charset="-122"/>
              </a:rPr>
              <a:t>关系</a:t>
            </a:r>
            <a:r>
              <a:rPr lang="zh-CN" altLang="en-US" sz="2000" b="0" i="0" dirty="0">
                <a:solidFill>
                  <a:srgbClr val="121212"/>
                </a:solidFill>
                <a:effectLst/>
                <a:latin typeface="微软雅黑" panose="020B0503020204020204" pitchFamily="34" charset="-122"/>
                <a:ea typeface="微软雅黑" panose="020B0503020204020204" pitchFamily="34" charset="-122"/>
              </a:rPr>
              <a:t>），如（柏拉图 </a:t>
            </a:r>
            <a:r>
              <a:rPr lang="en-US" altLang="zh-CN" sz="2000" b="0" i="0" dirty="0" err="1">
                <a:solidFill>
                  <a:srgbClr val="121212"/>
                </a:solidFill>
                <a:effectLst/>
                <a:latin typeface="微软雅黑" panose="020B0503020204020204" pitchFamily="34" charset="-122"/>
                <a:ea typeface="微软雅黑" panose="020B0503020204020204" pitchFamily="34" charset="-122"/>
              </a:rPr>
              <a:t>isA</a:t>
            </a:r>
            <a:r>
              <a:rPr lang="en-US" altLang="zh-CN" sz="2000" b="0" i="0" dirty="0">
                <a:solidFill>
                  <a:srgbClr val="121212"/>
                </a:solidFill>
                <a:effectLst/>
                <a:latin typeface="微软雅黑" panose="020B0503020204020204" pitchFamily="34" charset="-122"/>
                <a:ea typeface="微软雅黑" panose="020B0503020204020204" pitchFamily="34" charset="-122"/>
              </a:rPr>
              <a:t> </a:t>
            </a:r>
            <a:r>
              <a:rPr lang="zh-CN" altLang="en-US" sz="2000" b="0" i="0" dirty="0">
                <a:solidFill>
                  <a:srgbClr val="121212"/>
                </a:solidFill>
                <a:effectLst/>
                <a:latin typeface="微软雅黑" panose="020B0503020204020204" pitchFamily="34" charset="-122"/>
                <a:ea typeface="微软雅黑" panose="020B0503020204020204" pitchFamily="34" charset="-122"/>
              </a:rPr>
              <a:t>哲学家）；另一类是子概念和父概念之间的子类关系</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subclassOf</a:t>
            </a:r>
            <a:r>
              <a:rPr lang="zh-CN" altLang="en-US" sz="2000" dirty="0">
                <a:solidFill>
                  <a:srgbClr val="121212"/>
                </a:solidFill>
                <a:latin typeface="-apple-system"/>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如（唯心主义哲学家 </a:t>
            </a:r>
            <a:r>
              <a:rPr lang="en-US" altLang="zh-CN" sz="2000" b="0" i="0" dirty="0">
                <a:solidFill>
                  <a:srgbClr val="121212"/>
                </a:solidFill>
                <a:effectLst/>
                <a:latin typeface="微软雅黑" panose="020B0503020204020204" pitchFamily="34" charset="-122"/>
                <a:ea typeface="微软雅黑" panose="020B0503020204020204" pitchFamily="34" charset="-122"/>
              </a:rPr>
              <a:t>subclassOf </a:t>
            </a:r>
            <a:r>
              <a:rPr lang="zh-CN" altLang="en-US" sz="2000" b="0" i="0" dirty="0">
                <a:solidFill>
                  <a:srgbClr val="121212"/>
                </a:solidFill>
                <a:effectLst/>
                <a:latin typeface="微软雅黑" panose="020B0503020204020204" pitchFamily="34" charset="-122"/>
                <a:ea typeface="微软雅黑" panose="020B0503020204020204" pitchFamily="34" charset="-122"/>
              </a:rPr>
              <a:t>哲学家）。典型的概念知识图谱有</a:t>
            </a:r>
            <a:r>
              <a:rPr lang="en-US" altLang="zh-CN" sz="2000" dirty="0">
                <a:solidFill>
                  <a:srgbClr val="121212"/>
                </a:solidFill>
                <a:latin typeface="-apple-system"/>
                <a:ea typeface="微软雅黑" panose="020B0503020204020204" pitchFamily="34" charset="-122"/>
              </a:rPr>
              <a:t>YAGO</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Probase</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WikiTaxonomy</a:t>
            </a:r>
            <a:r>
              <a:rPr lang="zh-CN" altLang="en-US" sz="2000" b="0" i="0" dirty="0">
                <a:solidFill>
                  <a:srgbClr val="121212"/>
                </a:solidFill>
                <a:effectLst/>
                <a:latin typeface="微软雅黑" panose="020B0503020204020204" pitchFamily="34" charset="-122"/>
                <a:ea typeface="微软雅黑" panose="020B0503020204020204" pitchFamily="34" charset="-122"/>
              </a:rPr>
              <a:t>。</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en-US" altLang="zh-CN" sz="2000" b="0" i="0" dirty="0">
                <a:solidFill>
                  <a:srgbClr val="121212"/>
                </a:solidFill>
                <a:effectLst/>
                <a:latin typeface="微软雅黑" panose="020B0503020204020204" pitchFamily="34" charset="-122"/>
                <a:ea typeface="微软雅黑" panose="020B0503020204020204" pitchFamily="34" charset="-122"/>
              </a:rPr>
              <a:t>3</a:t>
            </a:r>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1" i="0" dirty="0">
                <a:solidFill>
                  <a:srgbClr val="121212"/>
                </a:solidFill>
                <a:effectLst/>
                <a:latin typeface="微软雅黑" panose="020B0503020204020204" pitchFamily="34" charset="-122"/>
                <a:ea typeface="微软雅黑" panose="020B0503020204020204" pitchFamily="34" charset="-122"/>
              </a:rPr>
              <a:t>词汇知识</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Lexical Knowledge</a:t>
            </a:r>
            <a:r>
              <a:rPr lang="zh-CN" altLang="en-US" sz="2000" dirty="0">
                <a:solidFill>
                  <a:srgbClr val="121212"/>
                </a:solidFill>
                <a:latin typeface="-apple-system"/>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：词汇知识主要包括</a:t>
            </a:r>
            <a:r>
              <a:rPr lang="zh-CN" altLang="en-US" sz="2000" b="1" i="0" dirty="0">
                <a:solidFill>
                  <a:srgbClr val="121212"/>
                </a:solidFill>
                <a:effectLst/>
                <a:latin typeface="微软雅黑" panose="020B0503020204020204" pitchFamily="34" charset="-122"/>
                <a:ea typeface="微软雅黑" panose="020B0503020204020204" pitchFamily="34" charset="-122"/>
              </a:rPr>
              <a:t>实体与词汇之间的关系</a:t>
            </a:r>
            <a:r>
              <a:rPr lang="zh-CN" altLang="en-US" sz="2000" b="0" i="0" dirty="0">
                <a:solidFill>
                  <a:srgbClr val="121212"/>
                </a:solidFill>
                <a:effectLst/>
                <a:latin typeface="微软雅黑" panose="020B0503020204020204" pitchFamily="34" charset="-122"/>
                <a:ea typeface="微软雅黑" panose="020B0503020204020204" pitchFamily="34" charset="-122"/>
              </a:rPr>
              <a:t>（比如，实体的命名、称谓、英文名等）以及</a:t>
            </a:r>
            <a:r>
              <a:rPr lang="zh-CN" altLang="en-US" sz="2000" b="1" i="0" dirty="0">
                <a:solidFill>
                  <a:srgbClr val="121212"/>
                </a:solidFill>
                <a:effectLst/>
                <a:latin typeface="微软雅黑" panose="020B0503020204020204" pitchFamily="34" charset="-122"/>
                <a:ea typeface="微软雅黑" panose="020B0503020204020204" pitchFamily="34" charset="-122"/>
              </a:rPr>
              <a:t>词汇之间的关系</a:t>
            </a:r>
            <a:r>
              <a:rPr lang="zh-CN" altLang="en-US" sz="2000" b="0" i="0" dirty="0">
                <a:solidFill>
                  <a:srgbClr val="121212"/>
                </a:solidFill>
                <a:effectLst/>
                <a:latin typeface="微软雅黑" panose="020B0503020204020204" pitchFamily="34" charset="-122"/>
                <a:ea typeface="微软雅黑" panose="020B0503020204020204" pitchFamily="34" charset="-122"/>
              </a:rPr>
              <a:t>（包括同义关系、反义关系、缩略词关系、上下位词关系等）。例如，（“</a:t>
            </a:r>
            <a:r>
              <a:rPr lang="en-US" altLang="zh-CN" sz="2000" dirty="0">
                <a:solidFill>
                  <a:srgbClr val="121212"/>
                </a:solidFill>
                <a:latin typeface="-apple-system"/>
                <a:ea typeface="微软雅黑" panose="020B0503020204020204" pitchFamily="34" charset="-122"/>
              </a:rPr>
              <a:t>Plato</a:t>
            </a:r>
            <a:r>
              <a:rPr lang="en-US" altLang="zh-CN"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，中文名，柏拉图）、（赵匡胤，谥号，宋太祖）、（妻子，同义，老婆）。典型的词汇知识图谱有</a:t>
            </a:r>
            <a:r>
              <a:rPr lang="en-US" altLang="zh-CN" sz="2000" dirty="0">
                <a:solidFill>
                  <a:srgbClr val="121212"/>
                </a:solidFill>
                <a:latin typeface="-apple-system"/>
                <a:ea typeface="微软雅黑" panose="020B0503020204020204" pitchFamily="34" charset="-122"/>
              </a:rPr>
              <a:t>WordNet</a:t>
            </a:r>
            <a:r>
              <a:rPr lang="zh-CN" altLang="en-US" sz="2000" b="0" i="0" dirty="0">
                <a:solidFill>
                  <a:srgbClr val="121212"/>
                </a:solidFill>
                <a:effectLst/>
                <a:latin typeface="微软雅黑" panose="020B0503020204020204" pitchFamily="34" charset="-122"/>
                <a:ea typeface="微软雅黑" panose="020B0503020204020204" pitchFamily="34" charset="-122"/>
              </a:rPr>
              <a:t>。</a:t>
            </a:r>
            <a:endParaRPr lang="en-US" altLang="zh-CN" sz="2000" b="0" i="0" dirty="0">
              <a:solidFill>
                <a:srgbClr val="121212"/>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en-US" altLang="zh-CN" sz="2000" b="0" i="0" dirty="0">
                <a:solidFill>
                  <a:srgbClr val="121212"/>
                </a:solidFill>
                <a:effectLst/>
                <a:latin typeface="微软雅黑" panose="020B0503020204020204" pitchFamily="34" charset="-122"/>
                <a:ea typeface="微软雅黑" panose="020B0503020204020204" pitchFamily="34" charset="-122"/>
              </a:rPr>
              <a:t>4</a:t>
            </a:r>
            <a:r>
              <a:rPr lang="zh-CN" altLang="en-US" sz="2000" b="0" i="0" dirty="0">
                <a:solidFill>
                  <a:srgbClr val="121212"/>
                </a:solidFill>
                <a:effectLst/>
                <a:latin typeface="微软雅黑" panose="020B0503020204020204" pitchFamily="34" charset="-122"/>
                <a:ea typeface="微软雅黑" panose="020B0503020204020204" pitchFamily="34" charset="-122"/>
              </a:rPr>
              <a:t>）</a:t>
            </a:r>
            <a:r>
              <a:rPr lang="zh-CN" altLang="en-US" sz="2000" b="1" i="0" dirty="0">
                <a:solidFill>
                  <a:srgbClr val="121212"/>
                </a:solidFill>
                <a:effectLst/>
                <a:latin typeface="微软雅黑" panose="020B0503020204020204" pitchFamily="34" charset="-122"/>
                <a:ea typeface="微软雅黑" panose="020B0503020204020204" pitchFamily="34" charset="-122"/>
              </a:rPr>
              <a:t>常识知识</a:t>
            </a:r>
            <a:r>
              <a:rPr lang="zh-CN" altLang="en-US" sz="2000" dirty="0">
                <a:solidFill>
                  <a:srgbClr val="121212"/>
                </a:solidFill>
                <a:latin typeface="-apple-system"/>
                <a:ea typeface="微软雅黑" panose="020B0503020204020204" pitchFamily="34" charset="-122"/>
              </a:rPr>
              <a:t>（</a:t>
            </a:r>
            <a:r>
              <a:rPr lang="en-US" altLang="zh-CN" sz="2000" dirty="0">
                <a:solidFill>
                  <a:srgbClr val="121212"/>
                </a:solidFill>
                <a:latin typeface="-apple-system"/>
                <a:ea typeface="微软雅黑" panose="020B0503020204020204" pitchFamily="34" charset="-122"/>
              </a:rPr>
              <a:t>Commonsense Knowledge</a:t>
            </a:r>
            <a:r>
              <a:rPr lang="zh-CN" altLang="en-US" sz="2000" dirty="0">
                <a:solidFill>
                  <a:srgbClr val="121212"/>
                </a:solidFill>
                <a:latin typeface="-apple-system"/>
                <a:ea typeface="微软雅黑" panose="020B0503020204020204" pitchFamily="34" charset="-122"/>
              </a:rPr>
              <a:t>）</a:t>
            </a:r>
            <a:r>
              <a:rPr lang="zh-CN" altLang="en-US" sz="2000" b="0" i="0" dirty="0">
                <a:solidFill>
                  <a:srgbClr val="121212"/>
                </a:solidFill>
                <a:effectLst/>
                <a:latin typeface="微软雅黑" panose="020B0503020204020204" pitchFamily="34" charset="-122"/>
                <a:ea typeface="微软雅黑" panose="020B0503020204020204" pitchFamily="34" charset="-122"/>
              </a:rPr>
              <a:t>：常识是人类通过身体与世界交互而积累的经验与知识，是人们在交流时无须言明就能理解的知识。典型的常识知识图谱有</a:t>
            </a:r>
            <a:r>
              <a:rPr lang="en-US" altLang="zh-CN" sz="2000" dirty="0">
                <a:solidFill>
                  <a:srgbClr val="121212"/>
                </a:solidFill>
                <a:latin typeface="-apple-system"/>
                <a:ea typeface="微软雅黑" panose="020B0503020204020204" pitchFamily="34" charset="-122"/>
              </a:rPr>
              <a:t>Cyc</a:t>
            </a:r>
            <a:r>
              <a:rPr lang="zh-CN" altLang="en-US" sz="2000" dirty="0">
                <a:solidFill>
                  <a:srgbClr val="121212"/>
                </a:solidFill>
                <a:latin typeface="-apple-system"/>
                <a:ea typeface="微软雅黑" panose="020B0503020204020204" pitchFamily="34" charset="-122"/>
              </a:rPr>
              <a:t>、</a:t>
            </a:r>
            <a:r>
              <a:rPr lang="en-US" altLang="zh-CN" sz="2000" dirty="0" err="1">
                <a:solidFill>
                  <a:srgbClr val="121212"/>
                </a:solidFill>
                <a:latin typeface="-apple-system"/>
                <a:ea typeface="微软雅黑" panose="020B0503020204020204" pitchFamily="34" charset="-122"/>
              </a:rPr>
              <a:t>ConceptNet</a:t>
            </a:r>
            <a:r>
              <a:rPr lang="zh-CN" altLang="en-US" sz="2000" b="1" i="0" dirty="0">
                <a:solidFill>
                  <a:srgbClr val="121212"/>
                </a:solidFill>
                <a:effectLst/>
                <a:latin typeface="微软雅黑" panose="020B0503020204020204" pitchFamily="34" charset="-122"/>
                <a:ea typeface="微软雅黑" panose="020B0503020204020204" pitchFamily="34" charset="-122"/>
              </a:rPr>
              <a:t>。</a:t>
            </a:r>
            <a:endParaRPr lang="zh-CN" altLang="en-US" sz="2000" b="0" i="0" dirty="0">
              <a:solidFill>
                <a:srgbClr val="12121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84945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EE6098E-4AB8-4641-A029-24A6779D83FA}"/>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分类</a:t>
            </a:r>
          </a:p>
        </p:txBody>
      </p:sp>
      <p:sp>
        <p:nvSpPr>
          <p:cNvPr id="7" name="文本框 6">
            <a:extLst>
              <a:ext uri="{FF2B5EF4-FFF2-40B4-BE49-F238E27FC236}">
                <a16:creationId xmlns:a16="http://schemas.microsoft.com/office/drawing/2014/main" id="{591819F8-E9C7-4E87-A219-796DDAF705A3}"/>
              </a:ext>
            </a:extLst>
          </p:cNvPr>
          <p:cNvSpPr txBox="1"/>
          <p:nvPr/>
        </p:nvSpPr>
        <p:spPr>
          <a:xfrm>
            <a:off x="492370" y="1281389"/>
            <a:ext cx="5843954" cy="3416320"/>
          </a:xfrm>
          <a:prstGeom prst="rect">
            <a:avLst/>
          </a:prstGeom>
          <a:noFill/>
        </p:spPr>
        <p:txBody>
          <a:bodyPr wrap="square">
            <a:spAutoFit/>
          </a:bodyPr>
          <a:lstStyle/>
          <a:p>
            <a:pPr algn="l"/>
            <a:r>
              <a:rPr lang="zh-CN" altLang="en-US" sz="2400" b="1" i="0" dirty="0">
                <a:solidFill>
                  <a:srgbClr val="121212"/>
                </a:solidFill>
                <a:effectLst/>
                <a:latin typeface="微软雅黑" panose="020B0503020204020204" pitchFamily="34" charset="-122"/>
                <a:ea typeface="微软雅黑" panose="020B0503020204020204" pitchFamily="34" charset="-122"/>
              </a:rPr>
              <a:t>知识图谱的领域特性</a:t>
            </a:r>
            <a:endParaRPr lang="en-US" altLang="zh-CN" sz="2400" b="1" i="0" dirty="0">
              <a:solidFill>
                <a:srgbClr val="121212"/>
              </a:solidFill>
              <a:effectLst/>
              <a:latin typeface="微软雅黑" panose="020B0503020204020204" pitchFamily="34" charset="-122"/>
              <a:ea typeface="微软雅黑" panose="020B0503020204020204" pitchFamily="34" charset="-122"/>
            </a:endParaRPr>
          </a:p>
          <a:p>
            <a:pPr algn="l"/>
            <a:endParaRPr lang="zh-CN" altLang="en-US" sz="2400" b="1"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领域或行业知识图谱 </a:t>
            </a:r>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apple-system"/>
                <a:ea typeface="华文仿宋" panose="02010600040101010101" pitchFamily="2" charset="-122"/>
              </a:rPr>
              <a:t>（</a:t>
            </a:r>
            <a:r>
              <a:rPr lang="en-US" altLang="zh-CN" sz="2400" b="0" i="0" dirty="0">
                <a:solidFill>
                  <a:srgbClr val="121212"/>
                </a:solidFill>
                <a:effectLst/>
                <a:latin typeface="-apple-system"/>
                <a:ea typeface="华文仿宋" panose="02010600040101010101" pitchFamily="2" charset="-122"/>
              </a:rPr>
              <a:t>Domain-specific Knowledge Graph</a:t>
            </a:r>
            <a:r>
              <a:rPr lang="zh-CN" altLang="en-US" sz="2400" b="0" i="0" dirty="0">
                <a:solidFill>
                  <a:srgbClr val="121212"/>
                </a:solidFill>
                <a:effectLst/>
                <a:latin typeface="-apple-system"/>
                <a:ea typeface="华文仿宋" panose="02010600040101010101" pitchFamily="2" charset="-122"/>
              </a:rPr>
              <a:t>，</a:t>
            </a:r>
            <a:r>
              <a:rPr lang="en-US" altLang="zh-CN" sz="2400" b="0" i="0" dirty="0">
                <a:solidFill>
                  <a:srgbClr val="121212"/>
                </a:solidFill>
                <a:effectLst/>
                <a:latin typeface="-apple-system"/>
                <a:ea typeface="华文仿宋" panose="02010600040101010101" pitchFamily="2" charset="-122"/>
              </a:rPr>
              <a:t>DKG</a:t>
            </a:r>
            <a:r>
              <a:rPr lang="zh-CN" altLang="en-US" sz="2400" b="0" i="0" dirty="0">
                <a:solidFill>
                  <a:srgbClr val="121212"/>
                </a:solidFill>
                <a:effectLst/>
                <a:latin typeface="-apple-system"/>
                <a:ea typeface="华文仿宋" panose="02010600040101010101" pitchFamily="2" charset="-122"/>
              </a:rPr>
              <a:t>）</a:t>
            </a:r>
            <a:endParaRPr lang="en-US" altLang="zh-CN" sz="2400" b="0" i="0" dirty="0">
              <a:solidFill>
                <a:srgbClr val="121212"/>
              </a:solidFill>
              <a:effectLst/>
              <a:latin typeface="-apple-system"/>
              <a:ea typeface="华文仿宋" panose="02010600040101010101" pitchFamily="2" charset="-122"/>
            </a:endParaRPr>
          </a:p>
          <a:p>
            <a:pPr algn="l"/>
            <a:endParaRPr lang="en-US" altLang="zh-CN" sz="2400" dirty="0">
              <a:solidFill>
                <a:srgbClr val="121212"/>
              </a:solidFill>
              <a:latin typeface="华文仿宋" panose="02010600040101010101" pitchFamily="2" charset="-122"/>
              <a:ea typeface="华文仿宋" panose="02010600040101010101" pitchFamily="2" charset="-122"/>
            </a:endParaRPr>
          </a:p>
          <a:p>
            <a:pPr algn="l"/>
            <a:endParaRPr lang="en-US" altLang="zh-CN" sz="2400" b="0" i="0" dirty="0">
              <a:solidFill>
                <a:srgbClr val="121212"/>
              </a:solidFill>
              <a:effectLst/>
              <a:latin typeface="华文仿宋" panose="02010600040101010101" pitchFamily="2" charset="-122"/>
              <a:ea typeface="华文仿宋" panose="02010600040101010101" pitchFamily="2" charset="-122"/>
            </a:endParaRPr>
          </a:p>
          <a:p>
            <a:pPr algn="l"/>
            <a:endParaRPr lang="zh-CN" altLang="en-US" sz="2400" b="0" i="0" dirty="0">
              <a:solidFill>
                <a:srgbClr val="121212"/>
              </a:solidFill>
              <a:effectLst/>
              <a:latin typeface="华文仿宋" panose="02010600040101010101" pitchFamily="2" charset="-122"/>
              <a:ea typeface="华文仿宋" panose="02010600040101010101" pitchFamily="2" charset="-122"/>
            </a:endParaRPr>
          </a:p>
          <a:p>
            <a:pPr algn="l"/>
            <a:r>
              <a:rPr lang="zh-CN" altLang="en-US" sz="2400" b="0" i="0" dirty="0">
                <a:solidFill>
                  <a:srgbClr val="121212"/>
                </a:solidFill>
                <a:effectLst/>
                <a:latin typeface="微软雅黑" panose="020B0503020204020204" pitchFamily="34" charset="-122"/>
                <a:ea typeface="微软雅黑" panose="020B0503020204020204" pitchFamily="34" charset="-122"/>
              </a:rPr>
              <a:t>通用知识图谱</a:t>
            </a:r>
            <a:endParaRPr lang="en-US" altLang="zh-CN" sz="2400" b="0" i="0" dirty="0">
              <a:solidFill>
                <a:srgbClr val="121212"/>
              </a:solidFill>
              <a:effectLst/>
              <a:latin typeface="微软雅黑" panose="020B0503020204020204" pitchFamily="34" charset="-122"/>
              <a:ea typeface="微软雅黑" panose="020B0503020204020204" pitchFamily="34" charset="-122"/>
            </a:endParaRPr>
          </a:p>
          <a:p>
            <a:pPr algn="l"/>
            <a:r>
              <a:rPr lang="zh-CN" altLang="en-US" sz="2400" b="0" i="0" dirty="0">
                <a:solidFill>
                  <a:srgbClr val="121212"/>
                </a:solidFill>
                <a:effectLst/>
                <a:latin typeface="-apple-system"/>
                <a:ea typeface="华文仿宋" panose="02010600040101010101" pitchFamily="2" charset="-122"/>
              </a:rPr>
              <a:t>（</a:t>
            </a:r>
            <a:r>
              <a:rPr lang="en-US" altLang="zh-CN" sz="2400" b="0" i="0" dirty="0">
                <a:solidFill>
                  <a:srgbClr val="121212"/>
                </a:solidFill>
                <a:effectLst/>
                <a:latin typeface="-apple-system"/>
                <a:ea typeface="华文仿宋" panose="02010600040101010101" pitchFamily="2" charset="-122"/>
              </a:rPr>
              <a:t>General-purpose Knowledge Graph</a:t>
            </a:r>
            <a:r>
              <a:rPr lang="zh-CN" altLang="en-US" sz="2400" b="0" i="0" dirty="0">
                <a:solidFill>
                  <a:srgbClr val="121212"/>
                </a:solidFill>
                <a:effectLst/>
                <a:latin typeface="-apple-system"/>
                <a:ea typeface="华文仿宋" panose="02010600040101010101" pitchFamily="2" charset="-122"/>
              </a:rPr>
              <a:t>，</a:t>
            </a:r>
            <a:r>
              <a:rPr lang="en-US" altLang="zh-CN" sz="2400" b="0" i="0" dirty="0">
                <a:solidFill>
                  <a:srgbClr val="121212"/>
                </a:solidFill>
                <a:effectLst/>
                <a:latin typeface="-apple-system"/>
                <a:ea typeface="华文仿宋" panose="02010600040101010101" pitchFamily="2" charset="-122"/>
              </a:rPr>
              <a:t>GKG</a:t>
            </a:r>
            <a:r>
              <a:rPr lang="zh-CN" altLang="en-US" sz="2400" b="0" i="0" dirty="0">
                <a:solidFill>
                  <a:srgbClr val="121212"/>
                </a:solidFill>
                <a:effectLst/>
                <a:latin typeface="-apple-system"/>
                <a:ea typeface="华文仿宋" panose="02010600040101010101" pitchFamily="2" charset="-122"/>
              </a:rPr>
              <a:t>）</a:t>
            </a:r>
          </a:p>
        </p:txBody>
      </p:sp>
      <p:pic>
        <p:nvPicPr>
          <p:cNvPr id="8194" name="Picture 2">
            <a:extLst>
              <a:ext uri="{FF2B5EF4-FFF2-40B4-BE49-F238E27FC236}">
                <a16:creationId xmlns:a16="http://schemas.microsoft.com/office/drawing/2014/main" id="{DA327858-E61C-4B2E-B3E2-2775A196E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723" y="1511178"/>
            <a:ext cx="5703277" cy="5346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89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3137226" y="3075057"/>
            <a:ext cx="2236510"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构建过程</a:t>
            </a:r>
          </a:p>
        </p:txBody>
      </p:sp>
      <p:sp>
        <p:nvSpPr>
          <p:cNvPr id="2" name="左大括号 1">
            <a:extLst>
              <a:ext uri="{FF2B5EF4-FFF2-40B4-BE49-F238E27FC236}">
                <a16:creationId xmlns:a16="http://schemas.microsoft.com/office/drawing/2014/main" id="{D40EC565-B34F-472E-81CF-B64E67ED48D2}"/>
              </a:ext>
            </a:extLst>
          </p:cNvPr>
          <p:cNvSpPr/>
          <p:nvPr/>
        </p:nvSpPr>
        <p:spPr>
          <a:xfrm>
            <a:off x="5474681" y="849923"/>
            <a:ext cx="644769" cy="51581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7F598B3-2CEF-4CEF-8ED6-6C84BCF2C5D3}"/>
              </a:ext>
            </a:extLst>
          </p:cNvPr>
          <p:cNvSpPr txBox="1"/>
          <p:nvPr/>
        </p:nvSpPr>
        <p:spPr>
          <a:xfrm>
            <a:off x="6317997" y="849923"/>
            <a:ext cx="2492990" cy="5078313"/>
          </a:xfrm>
          <a:prstGeom prst="rect">
            <a:avLst/>
          </a:prstGeom>
          <a:noFill/>
        </p:spPr>
        <p:txBody>
          <a:bodyPr wrap="none" rtlCol="0">
            <a:spAutoFit/>
          </a:bodyPr>
          <a:lstStyle/>
          <a:p>
            <a:r>
              <a:rPr lang="zh-CN" altLang="en-US" sz="3600" dirty="0">
                <a:latin typeface="宋体" panose="02010600030101010101" pitchFamily="2" charset="-122"/>
                <a:ea typeface="宋体" panose="02010600030101010101" pitchFamily="2" charset="-122"/>
              </a:rPr>
              <a:t>表示与建模</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知识存储</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抽取与挖掘</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知识融合</a:t>
            </a:r>
            <a:endParaRPr lang="en-US" altLang="zh-CN" sz="3600" dirty="0">
              <a:latin typeface="宋体" panose="02010600030101010101" pitchFamily="2" charset="-122"/>
              <a:ea typeface="宋体" panose="02010600030101010101" pitchFamily="2" charset="-122"/>
            </a:endParaRPr>
          </a:p>
          <a:p>
            <a:endParaRPr lang="en-US" altLang="zh-CN" sz="3600" dirty="0">
              <a:latin typeface="宋体" panose="02010600030101010101" pitchFamily="2" charset="-122"/>
              <a:ea typeface="宋体" panose="02010600030101010101" pitchFamily="2" charset="-122"/>
            </a:endParaRPr>
          </a:p>
          <a:p>
            <a:r>
              <a:rPr lang="zh-CN" altLang="en-US" sz="3600" dirty="0">
                <a:latin typeface="宋体" panose="02010600030101010101" pitchFamily="2" charset="-122"/>
                <a:ea typeface="宋体" panose="02010600030101010101" pitchFamily="2" charset="-122"/>
              </a:rPr>
              <a:t>知识推理</a:t>
            </a:r>
            <a:endParaRPr lang="en-US" altLang="zh-CN" sz="36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5606300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800738"/>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基于离散符号的知识表示</a:t>
            </a:r>
            <a:endParaRPr lang="en-US" altLang="zh-CN" sz="2400" b="1"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793607FE-AF50-4700-A489-6E1DC176EFDB}"/>
              </a:ext>
            </a:extLst>
          </p:cNvPr>
          <p:cNvSpPr txBox="1"/>
          <p:nvPr/>
        </p:nvSpPr>
        <p:spPr>
          <a:xfrm>
            <a:off x="1277815" y="2462458"/>
            <a:ext cx="9694985" cy="1151277"/>
          </a:xfrm>
          <a:prstGeom prst="rect">
            <a:avLst/>
          </a:prstGeom>
          <a:noFill/>
        </p:spPr>
        <p:txBody>
          <a:bodyPr wrap="square" rtlCol="0">
            <a:spAutoFit/>
          </a:bodyPr>
          <a:lstStyle/>
          <a:p>
            <a:pPr>
              <a:lnSpc>
                <a:spcPct val="120000"/>
              </a:lnSpc>
            </a:pPr>
            <a:r>
              <a:rPr lang="en-US" altLang="zh-CN" sz="2000" b="1" dirty="0">
                <a:latin typeface="-apple-system"/>
              </a:rPr>
              <a:t>RDF(Resource Description Framework)</a:t>
            </a:r>
            <a:r>
              <a:rPr lang="zh-CN" altLang="en-US" sz="2000" dirty="0"/>
              <a:t>，</a:t>
            </a:r>
            <a:r>
              <a:rPr lang="zh-CN" altLang="en-US" sz="2000" dirty="0">
                <a:latin typeface="宋体" panose="02010600030101010101" pitchFamily="2" charset="-122"/>
                <a:ea typeface="宋体" panose="02010600030101010101" pitchFamily="2" charset="-122"/>
              </a:rPr>
              <a:t>即资源描述框架，其本质是一个数据模型，提供了一个统一的标准，用于描述实体</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资源。</a:t>
            </a:r>
            <a:r>
              <a:rPr lang="en-US" altLang="zh-CN" sz="2000" dirty="0">
                <a:latin typeface="宋体" panose="02010600030101010101" pitchFamily="2" charset="-122"/>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形式上表示为</a:t>
            </a:r>
            <a:r>
              <a:rPr lang="en-US" altLang="zh-CN" sz="2000" dirty="0">
                <a:solidFill>
                  <a:srgbClr val="FF0000"/>
                </a:solidFill>
                <a:latin typeface="宋体" panose="02010600030101010101" pitchFamily="2" charset="-122"/>
                <a:ea typeface="宋体" panose="02010600030101010101" pitchFamily="2" charset="-122"/>
              </a:rPr>
              <a:t>SPO</a:t>
            </a:r>
            <a:r>
              <a:rPr lang="zh-CN" altLang="en-US" sz="2000" dirty="0">
                <a:solidFill>
                  <a:srgbClr val="FF0000"/>
                </a:solidFill>
                <a:latin typeface="宋体" panose="02010600030101010101" pitchFamily="2" charset="-122"/>
                <a:ea typeface="宋体" panose="02010600030101010101" pitchFamily="2" charset="-122"/>
              </a:rPr>
              <a:t>三元组</a:t>
            </a:r>
            <a:r>
              <a:rPr lang="zh-CN" altLang="en-US" sz="2000" dirty="0">
                <a:latin typeface="宋体" panose="02010600030101010101" pitchFamily="2" charset="-122"/>
                <a:ea typeface="宋体" panose="02010600030101010101" pitchFamily="2" charset="-122"/>
              </a:rPr>
              <a:t>，知识图谱中我们称其为一条</a:t>
            </a:r>
            <a:r>
              <a:rPr lang="zh-CN" altLang="en-US" sz="2000" dirty="0">
                <a:solidFill>
                  <a:srgbClr val="FF0000"/>
                </a:solidFill>
                <a:latin typeface="宋体" panose="02010600030101010101" pitchFamily="2" charset="-122"/>
                <a:ea typeface="宋体" panose="02010600030101010101" pitchFamily="2" charset="-122"/>
              </a:rPr>
              <a:t>知识</a:t>
            </a:r>
            <a:r>
              <a:rPr lang="zh-CN" altLang="en-US" sz="2000" dirty="0">
                <a:latin typeface="宋体" panose="02010600030101010101" pitchFamily="2" charset="-122"/>
                <a:ea typeface="宋体" panose="02010600030101010101" pitchFamily="2" charset="-122"/>
              </a:rPr>
              <a:t>，如上图。</a:t>
            </a:r>
          </a:p>
        </p:txBody>
      </p:sp>
      <p:pic>
        <p:nvPicPr>
          <p:cNvPr id="6" name="Picture 6" descr="preview">
            <a:extLst>
              <a:ext uri="{FF2B5EF4-FFF2-40B4-BE49-F238E27FC236}">
                <a16:creationId xmlns:a16="http://schemas.microsoft.com/office/drawing/2014/main" id="{F73066DD-0349-4885-B9B8-1CA28667A7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62" t="24336" r="4795" b="16316"/>
          <a:stretch/>
        </p:blipFill>
        <p:spPr bwMode="auto">
          <a:xfrm>
            <a:off x="6529754" y="1333581"/>
            <a:ext cx="4169147" cy="90648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4FBEC63-ED97-478C-A53E-B45687AD3266}"/>
              </a:ext>
            </a:extLst>
          </p:cNvPr>
          <p:cNvSpPr txBox="1"/>
          <p:nvPr/>
        </p:nvSpPr>
        <p:spPr>
          <a:xfrm>
            <a:off x="1277815" y="3778462"/>
            <a:ext cx="9601200" cy="1540037"/>
          </a:xfrm>
          <a:prstGeom prst="rect">
            <a:avLst/>
          </a:prstGeom>
          <a:noFill/>
        </p:spPr>
        <p:txBody>
          <a:bodyPr wrap="square" rtlCol="0">
            <a:spAutoFit/>
          </a:bodyPr>
          <a:lstStyle/>
          <a:p>
            <a:pPr>
              <a:lnSpc>
                <a:spcPct val="120000"/>
              </a:lnSpc>
            </a:pPr>
            <a:r>
              <a:rPr lang="en-US" altLang="zh-CN" sz="2000" b="0" i="0" dirty="0">
                <a:solidFill>
                  <a:srgbClr val="404040"/>
                </a:solidFill>
                <a:effectLst/>
                <a:latin typeface="-apple-system"/>
              </a:rPr>
              <a:t>RDF</a:t>
            </a:r>
            <a:r>
              <a:rPr lang="zh-CN" altLang="en-US" sz="2000" b="0" i="0" dirty="0">
                <a:solidFill>
                  <a:srgbClr val="404040"/>
                </a:solidFill>
                <a:effectLst/>
                <a:latin typeface="宋体" panose="02010600030101010101" pitchFamily="2" charset="-122"/>
                <a:ea typeface="宋体" panose="02010600030101010101" pitchFamily="2" charset="-122"/>
              </a:rPr>
              <a:t>由节点和边组成，节点表示实体</a:t>
            </a:r>
            <a:r>
              <a:rPr lang="en-US" altLang="zh-CN" sz="2000" b="0" i="0" dirty="0">
                <a:solidFill>
                  <a:srgbClr val="404040"/>
                </a:solidFill>
                <a:effectLst/>
                <a:latin typeface="宋体" panose="02010600030101010101" pitchFamily="2" charset="-122"/>
                <a:ea typeface="宋体" panose="02010600030101010101" pitchFamily="2" charset="-122"/>
              </a:rPr>
              <a:t>/</a:t>
            </a:r>
            <a:r>
              <a:rPr lang="zh-CN" altLang="en-US" sz="2000" b="0" i="0" dirty="0">
                <a:solidFill>
                  <a:srgbClr val="404040"/>
                </a:solidFill>
                <a:effectLst/>
                <a:latin typeface="宋体" panose="02010600030101010101" pitchFamily="2" charset="-122"/>
                <a:ea typeface="宋体" panose="02010600030101010101" pitchFamily="2" charset="-122"/>
              </a:rPr>
              <a:t>资源、属性，边则表示了实体和实体之间的关系以及实体和属性的关系。</a:t>
            </a:r>
            <a:endParaRPr lang="en-US" altLang="zh-CN" sz="2000" b="0" i="0" dirty="0">
              <a:solidFill>
                <a:srgbClr val="404040"/>
              </a:solidFill>
              <a:effectLst/>
              <a:latin typeface="宋体" panose="02010600030101010101" pitchFamily="2" charset="-122"/>
              <a:ea typeface="宋体" panose="02010600030101010101" pitchFamily="2" charset="-122"/>
            </a:endParaRPr>
          </a:p>
          <a:p>
            <a:pPr>
              <a:lnSpc>
                <a:spcPct val="120000"/>
              </a:lnSpc>
            </a:pPr>
            <a:endParaRPr lang="en-US" altLang="zh-CN" sz="2000" dirty="0">
              <a:solidFill>
                <a:srgbClr val="404040"/>
              </a:solidFill>
              <a:latin typeface="宋体" panose="02010600030101010101" pitchFamily="2" charset="-122"/>
              <a:ea typeface="宋体" panose="02010600030101010101" pitchFamily="2" charset="-122"/>
            </a:endParaRPr>
          </a:p>
          <a:p>
            <a:pPr>
              <a:lnSpc>
                <a:spcPct val="120000"/>
              </a:lnSpc>
            </a:pP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是抽象的数据模型，支持不同的序列化格式，例如</a:t>
            </a:r>
            <a:r>
              <a:rPr lang="en-US" altLang="zh-CN" sz="2000" dirty="0">
                <a:latin typeface="-apple-system"/>
                <a:ea typeface="宋体" panose="02010600030101010101" pitchFamily="2" charset="-122"/>
              </a:rPr>
              <a:t>RDF/XML</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Turtle</a:t>
            </a:r>
            <a:r>
              <a:rPr lang="zh-CN" altLang="en-US" sz="2000" dirty="0">
                <a:latin typeface="-apple-system"/>
                <a:ea typeface="宋体" panose="02010600030101010101" pitchFamily="2" charset="-122"/>
              </a:rPr>
              <a:t>和</a:t>
            </a:r>
            <a:r>
              <a:rPr lang="en-US" altLang="zh-CN" sz="2000" dirty="0">
                <a:latin typeface="-apple-system"/>
                <a:ea typeface="宋体" panose="02010600030101010101" pitchFamily="2" charset="-122"/>
              </a:rPr>
              <a:t>N-Triple</a:t>
            </a:r>
            <a:r>
              <a:rPr lang="zh-CN" altLang="en-US" sz="2000" dirty="0">
                <a:latin typeface="-apple-system"/>
                <a:ea typeface="宋体" panose="02010600030101010101" pitchFamily="2" charset="-122"/>
              </a:rPr>
              <a:t>。</a:t>
            </a:r>
          </a:p>
        </p:txBody>
      </p:sp>
      <p:sp>
        <p:nvSpPr>
          <p:cNvPr id="8" name="文本框 7">
            <a:extLst>
              <a:ext uri="{FF2B5EF4-FFF2-40B4-BE49-F238E27FC236}">
                <a16:creationId xmlns:a16="http://schemas.microsoft.com/office/drawing/2014/main" id="{F25DCA1F-6C5F-405B-B37F-C6AF26BB985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39937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D2D8383A-9587-4672-A87F-383B9B73FC13}"/>
              </a:ext>
            </a:extLst>
          </p:cNvPr>
          <p:cNvPicPr>
            <a:picLocks noChangeAspect="1"/>
          </p:cNvPicPr>
          <p:nvPr/>
        </p:nvPicPr>
        <p:blipFill>
          <a:blip r:embed="rId3"/>
          <a:stretch>
            <a:fillRect/>
          </a:stretch>
        </p:blipFill>
        <p:spPr>
          <a:xfrm>
            <a:off x="420514" y="1676343"/>
            <a:ext cx="4953000" cy="4857750"/>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4343400" y="264077"/>
            <a:ext cx="3505200"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AB38DDD1-A132-41C4-AE68-4EB07A7BF31D}"/>
              </a:ext>
            </a:extLst>
          </p:cNvPr>
          <p:cNvPicPr>
            <a:picLocks noChangeAspect="1"/>
          </p:cNvPicPr>
          <p:nvPr/>
        </p:nvPicPr>
        <p:blipFill>
          <a:blip r:embed="rId5"/>
          <a:stretch>
            <a:fillRect/>
          </a:stretch>
        </p:blipFill>
        <p:spPr>
          <a:xfrm>
            <a:off x="5838092" y="1315932"/>
            <a:ext cx="6353908" cy="1512836"/>
          </a:xfrm>
          <a:prstGeom prst="rect">
            <a:avLst/>
          </a:prstGeom>
        </p:spPr>
      </p:pic>
      <p:pic>
        <p:nvPicPr>
          <p:cNvPr id="11" name="图片 10">
            <a:extLst>
              <a:ext uri="{FF2B5EF4-FFF2-40B4-BE49-F238E27FC236}">
                <a16:creationId xmlns:a16="http://schemas.microsoft.com/office/drawing/2014/main" id="{A021F4A0-C8C0-4C48-84F3-9C46D3DF4B1C}"/>
              </a:ext>
            </a:extLst>
          </p:cNvPr>
          <p:cNvPicPr>
            <a:picLocks noChangeAspect="1"/>
          </p:cNvPicPr>
          <p:nvPr/>
        </p:nvPicPr>
        <p:blipFill>
          <a:blip r:embed="rId6"/>
          <a:stretch>
            <a:fillRect/>
          </a:stretch>
        </p:blipFill>
        <p:spPr>
          <a:xfrm>
            <a:off x="5838092" y="3076991"/>
            <a:ext cx="6777064" cy="1584249"/>
          </a:xfrm>
          <a:prstGeom prst="rect">
            <a:avLst/>
          </a:prstGeom>
        </p:spPr>
      </p:pic>
      <p:pic>
        <p:nvPicPr>
          <p:cNvPr id="12" name="图片 11">
            <a:extLst>
              <a:ext uri="{FF2B5EF4-FFF2-40B4-BE49-F238E27FC236}">
                <a16:creationId xmlns:a16="http://schemas.microsoft.com/office/drawing/2014/main" id="{4ADD04AC-0395-470B-8108-7E727797E226}"/>
              </a:ext>
            </a:extLst>
          </p:cNvPr>
          <p:cNvPicPr>
            <a:picLocks noChangeAspect="1"/>
          </p:cNvPicPr>
          <p:nvPr/>
        </p:nvPicPr>
        <p:blipFill>
          <a:blip r:embed="rId7"/>
          <a:stretch>
            <a:fillRect/>
          </a:stretch>
        </p:blipFill>
        <p:spPr>
          <a:xfrm>
            <a:off x="5838092" y="4661240"/>
            <a:ext cx="5270630" cy="1668513"/>
          </a:xfrm>
          <a:prstGeom prst="rect">
            <a:avLst/>
          </a:prstGeom>
        </p:spPr>
      </p:pic>
      <p:sp>
        <p:nvSpPr>
          <p:cNvPr id="13" name="文本框 12">
            <a:extLst>
              <a:ext uri="{FF2B5EF4-FFF2-40B4-BE49-F238E27FC236}">
                <a16:creationId xmlns:a16="http://schemas.microsoft.com/office/drawing/2014/main" id="{A29B916C-B6A2-4203-BD66-C7D5E179E099}"/>
              </a:ext>
            </a:extLst>
          </p:cNvPr>
          <p:cNvSpPr txBox="1"/>
          <p:nvPr/>
        </p:nvSpPr>
        <p:spPr>
          <a:xfrm>
            <a:off x="422030" y="1099171"/>
            <a:ext cx="5506636"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IBM</a:t>
            </a:r>
            <a:r>
              <a:rPr lang="zh-CN" altLang="en-US" b="1" dirty="0">
                <a:latin typeface="微软雅黑" panose="020B0503020204020204" pitchFamily="34" charset="-122"/>
                <a:ea typeface="微软雅黑" panose="020B0503020204020204" pitchFamily="34" charset="-122"/>
              </a:rPr>
              <a:t>邀请</a:t>
            </a:r>
            <a:r>
              <a:rPr lang="en-US" altLang="zh-CN" b="1" dirty="0">
                <a:latin typeface="微软雅黑" panose="020B0503020204020204" pitchFamily="34" charset="-122"/>
                <a:ea typeface="微软雅黑" panose="020B0503020204020204" pitchFamily="34" charset="-122"/>
              </a:rPr>
              <a:t>Jeff Pan</a:t>
            </a:r>
            <a:r>
              <a:rPr lang="zh-CN" altLang="en-US" b="1" dirty="0">
                <a:latin typeface="微软雅黑" panose="020B0503020204020204" pitchFamily="34" charset="-122"/>
                <a:ea typeface="微软雅黑" panose="020B0503020204020204" pitchFamily="34" charset="-122"/>
              </a:rPr>
              <a:t>作为讲者，演讲主题是知识图谱。</a:t>
            </a:r>
          </a:p>
        </p:txBody>
      </p:sp>
      <p:pic>
        <p:nvPicPr>
          <p:cNvPr id="8" name="图片 7">
            <a:extLst>
              <a:ext uri="{FF2B5EF4-FFF2-40B4-BE49-F238E27FC236}">
                <a16:creationId xmlns:a16="http://schemas.microsoft.com/office/drawing/2014/main" id="{BEB8CB68-38B4-4AAC-ABFC-CD746D14DBCC}"/>
              </a:ext>
            </a:extLst>
          </p:cNvPr>
          <p:cNvPicPr>
            <a:picLocks noChangeAspect="1"/>
          </p:cNvPicPr>
          <p:nvPr/>
        </p:nvPicPr>
        <p:blipFill>
          <a:blip r:embed="rId8"/>
          <a:stretch>
            <a:fillRect/>
          </a:stretch>
        </p:blipFill>
        <p:spPr>
          <a:xfrm>
            <a:off x="310322" y="1581951"/>
            <a:ext cx="4810125" cy="4867275"/>
          </a:xfrm>
          <a:prstGeom prst="rect">
            <a:avLst/>
          </a:prstGeom>
        </p:spPr>
      </p:pic>
      <p:sp>
        <p:nvSpPr>
          <p:cNvPr id="14" name="文本框 13">
            <a:extLst>
              <a:ext uri="{FF2B5EF4-FFF2-40B4-BE49-F238E27FC236}">
                <a16:creationId xmlns:a16="http://schemas.microsoft.com/office/drawing/2014/main" id="{45D5EF8D-99D1-45DA-841A-F4173735DE4A}"/>
              </a:ext>
            </a:extLst>
          </p:cNvPr>
          <p:cNvSpPr txBox="1"/>
          <p:nvPr/>
        </p:nvSpPr>
        <p:spPr>
          <a:xfrm>
            <a:off x="5010254" y="1903414"/>
            <a:ext cx="1085746" cy="369332"/>
          </a:xfrm>
          <a:prstGeom prst="rect">
            <a:avLst/>
          </a:prstGeom>
          <a:noFill/>
        </p:spPr>
        <p:txBody>
          <a:bodyPr wrap="none" rtlCol="0">
            <a:spAutoFit/>
          </a:bodyPr>
          <a:lstStyle/>
          <a:p>
            <a:r>
              <a:rPr lang="en-US" altLang="zh-CN" sz="1800" b="1" dirty="0">
                <a:latin typeface="-apple-system"/>
                <a:ea typeface="宋体" panose="02010600030101010101" pitchFamily="2" charset="-122"/>
              </a:rPr>
              <a:t>RDF/XML</a:t>
            </a:r>
            <a:endParaRPr lang="zh-CN" altLang="en-US" b="1" dirty="0"/>
          </a:p>
        </p:txBody>
      </p:sp>
      <p:sp>
        <p:nvSpPr>
          <p:cNvPr id="15" name="文本框 14">
            <a:extLst>
              <a:ext uri="{FF2B5EF4-FFF2-40B4-BE49-F238E27FC236}">
                <a16:creationId xmlns:a16="http://schemas.microsoft.com/office/drawing/2014/main" id="{9A54091D-E25D-4291-88D1-E504F92A1839}"/>
              </a:ext>
            </a:extLst>
          </p:cNvPr>
          <p:cNvSpPr txBox="1"/>
          <p:nvPr/>
        </p:nvSpPr>
        <p:spPr>
          <a:xfrm>
            <a:off x="5256427" y="3735886"/>
            <a:ext cx="743473" cy="369332"/>
          </a:xfrm>
          <a:prstGeom prst="rect">
            <a:avLst/>
          </a:prstGeom>
          <a:noFill/>
        </p:spPr>
        <p:txBody>
          <a:bodyPr wrap="none" rtlCol="0">
            <a:spAutoFit/>
          </a:bodyPr>
          <a:lstStyle/>
          <a:p>
            <a:r>
              <a:rPr lang="en-US" altLang="zh-CN" sz="1800" b="1" dirty="0">
                <a:latin typeface="-apple-system"/>
                <a:ea typeface="宋体" panose="02010600030101010101" pitchFamily="2" charset="-122"/>
              </a:rPr>
              <a:t>Turtle</a:t>
            </a:r>
            <a:endParaRPr lang="zh-CN" altLang="en-US" b="1" dirty="0"/>
          </a:p>
        </p:txBody>
      </p:sp>
      <p:sp>
        <p:nvSpPr>
          <p:cNvPr id="16" name="文本框 15">
            <a:extLst>
              <a:ext uri="{FF2B5EF4-FFF2-40B4-BE49-F238E27FC236}">
                <a16:creationId xmlns:a16="http://schemas.microsoft.com/office/drawing/2014/main" id="{02C3FB26-2082-47E6-B840-2F6D622B1B9A}"/>
              </a:ext>
            </a:extLst>
          </p:cNvPr>
          <p:cNvSpPr txBox="1"/>
          <p:nvPr/>
        </p:nvSpPr>
        <p:spPr>
          <a:xfrm>
            <a:off x="5157041" y="5096151"/>
            <a:ext cx="942246" cy="369332"/>
          </a:xfrm>
          <a:prstGeom prst="rect">
            <a:avLst/>
          </a:prstGeom>
          <a:noFill/>
        </p:spPr>
        <p:txBody>
          <a:bodyPr wrap="none" rtlCol="0">
            <a:spAutoFit/>
          </a:bodyPr>
          <a:lstStyle/>
          <a:p>
            <a:r>
              <a:rPr lang="en-US" altLang="zh-CN" sz="1800" b="1" dirty="0">
                <a:latin typeface="-apple-system"/>
                <a:ea typeface="宋体" panose="02010600030101010101" pitchFamily="2" charset="-122"/>
              </a:rPr>
              <a:t>N-Triple</a:t>
            </a:r>
            <a:endParaRPr lang="zh-CN" altLang="en-US" b="1" dirty="0"/>
          </a:p>
        </p:txBody>
      </p:sp>
    </p:spTree>
    <p:extLst>
      <p:ext uri="{BB962C8B-B14F-4D97-AF65-F5344CB8AC3E}">
        <p14:creationId xmlns:p14="http://schemas.microsoft.com/office/powerpoint/2010/main" val="2303963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8"/>
                                        </p:tgtEl>
                                        <p:attrNameLst>
                                          <p:attrName>ppt_x</p:attrName>
                                        </p:attrNameLst>
                                      </p:cBhvr>
                                      <p:tavLst>
                                        <p:tav tm="0">
                                          <p:val>
                                            <p:strVal val="ppt_x"/>
                                          </p:val>
                                        </p:tav>
                                        <p:tav tm="100000">
                                          <p:val>
                                            <p:strVal val="ppt_x"/>
                                          </p:val>
                                        </p:tav>
                                      </p:tavLst>
                                    </p:anim>
                                    <p:anim calcmode="lin" valueType="num">
                                      <p:cBhvr additive="base">
                                        <p:cTn id="7" dur="500"/>
                                        <p:tgtEl>
                                          <p:spTgt spid="8"/>
                                        </p:tgtEl>
                                        <p:attrNameLst>
                                          <p:attrName>ppt_y</p:attrName>
                                        </p:attrNameLst>
                                      </p:cBhvr>
                                      <p:tavLst>
                                        <p:tav tm="0">
                                          <p:val>
                                            <p:strVal val="ppt_y"/>
                                          </p:val>
                                        </p:tav>
                                        <p:tav tm="100000">
                                          <p:val>
                                            <p:strVal val="1+ppt_h/2"/>
                                          </p:val>
                                        </p:tav>
                                      </p:tavLst>
                                    </p:anim>
                                    <p:set>
                                      <p:cBhvr>
                                        <p:cTn id="8" dur="1" fill="hold">
                                          <p:stCondLst>
                                            <p:cond delay="499"/>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anim calcmode="lin" valueType="num">
                                      <p:cBhvr>
                                        <p:cTn id="14" dur="500" fill="hold"/>
                                        <p:tgtEl>
                                          <p:spTgt spid="10"/>
                                        </p:tgtEl>
                                        <p:attrNameLst>
                                          <p:attrName>ppt_x</p:attrName>
                                        </p:attrNameLst>
                                      </p:cBhvr>
                                      <p:tavLst>
                                        <p:tav tm="0">
                                          <p:val>
                                            <p:strVal val="#ppt_x"/>
                                          </p:val>
                                        </p:tav>
                                        <p:tav tm="100000">
                                          <p:val>
                                            <p:strVal val="#ppt_x"/>
                                          </p:val>
                                        </p:tav>
                                      </p:tavLst>
                                    </p:anim>
                                    <p:anim calcmode="lin" valueType="num">
                                      <p:cBhvr>
                                        <p:cTn id="15" dur="5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anim calcmode="lin" valueType="num">
                                      <p:cBhvr>
                                        <p:cTn id="26" dur="500" fill="hold"/>
                                        <p:tgtEl>
                                          <p:spTgt spid="11"/>
                                        </p:tgtEl>
                                        <p:attrNameLst>
                                          <p:attrName>ppt_x</p:attrName>
                                        </p:attrNameLst>
                                      </p:cBhvr>
                                      <p:tavLst>
                                        <p:tav tm="0">
                                          <p:val>
                                            <p:strVal val="#ppt_x"/>
                                          </p:val>
                                        </p:tav>
                                        <p:tav tm="100000">
                                          <p:val>
                                            <p:strVal val="#ppt_x"/>
                                          </p:val>
                                        </p:tav>
                                      </p:tavLst>
                                    </p:anim>
                                    <p:anim calcmode="lin" valueType="num">
                                      <p:cBhvr>
                                        <p:cTn id="27" dur="5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anim calcmode="lin" valueType="num">
                                      <p:cBhvr>
                                        <p:cTn id="31" dur="500" fill="hold"/>
                                        <p:tgtEl>
                                          <p:spTgt spid="15"/>
                                        </p:tgtEl>
                                        <p:attrNameLst>
                                          <p:attrName>ppt_x</p:attrName>
                                        </p:attrNameLst>
                                      </p:cBhvr>
                                      <p:tavLst>
                                        <p:tav tm="0">
                                          <p:val>
                                            <p:strVal val="#ppt_x"/>
                                          </p:val>
                                        </p:tav>
                                        <p:tav tm="100000">
                                          <p:val>
                                            <p:strVal val="#ppt_x"/>
                                          </p:val>
                                        </p:tav>
                                      </p:tavLst>
                                    </p:anim>
                                    <p:anim calcmode="lin" valueType="num">
                                      <p:cBhvr>
                                        <p:cTn id="32"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anim calcmode="lin" valueType="num">
                                      <p:cBhvr>
                                        <p:cTn id="38" dur="500" fill="hold"/>
                                        <p:tgtEl>
                                          <p:spTgt spid="12"/>
                                        </p:tgtEl>
                                        <p:attrNameLst>
                                          <p:attrName>ppt_x</p:attrName>
                                        </p:attrNameLst>
                                      </p:cBhvr>
                                      <p:tavLst>
                                        <p:tav tm="0">
                                          <p:val>
                                            <p:strVal val="#ppt_x"/>
                                          </p:val>
                                        </p:tav>
                                        <p:tav tm="100000">
                                          <p:val>
                                            <p:strVal val="#ppt_x"/>
                                          </p:val>
                                        </p:tav>
                                      </p:tavLst>
                                    </p:anim>
                                    <p:anim calcmode="lin" valueType="num">
                                      <p:cBhvr>
                                        <p:cTn id="39" dur="500" fill="hold"/>
                                        <p:tgtEl>
                                          <p:spTgt spid="1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anim calcmode="lin" valueType="num">
                                      <p:cBhvr>
                                        <p:cTn id="43" dur="500" fill="hold"/>
                                        <p:tgtEl>
                                          <p:spTgt spid="16"/>
                                        </p:tgtEl>
                                        <p:attrNameLst>
                                          <p:attrName>ppt_x</p:attrName>
                                        </p:attrNameLst>
                                      </p:cBhvr>
                                      <p:tavLst>
                                        <p:tav tm="0">
                                          <p:val>
                                            <p:strVal val="#ppt_x"/>
                                          </p:val>
                                        </p:tav>
                                        <p:tav tm="100000">
                                          <p:val>
                                            <p:strVal val="#ppt_x"/>
                                          </p:val>
                                        </p:tav>
                                      </p:tavLst>
                                    </p:anim>
                                    <p:anim calcmode="lin" valueType="num">
                                      <p:cBhvr>
                                        <p:cTn id="4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基于离散符号的知识表示</a:t>
            </a:r>
            <a:endParaRPr lang="en-US" altLang="zh-CN" sz="2400" b="1"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3EA553F8-9DD5-4E62-B25F-3DAFF4EAEC37}"/>
              </a:ext>
            </a:extLst>
          </p:cNvPr>
          <p:cNvSpPr txBox="1"/>
          <p:nvPr/>
        </p:nvSpPr>
        <p:spPr>
          <a:xfrm>
            <a:off x="1477109" y="2257323"/>
            <a:ext cx="9788768"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RDF Schema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RDF </a:t>
            </a:r>
            <a:r>
              <a:rPr lang="zh-CN" altLang="en-US" sz="2000" dirty="0">
                <a:latin typeface="微软雅黑" panose="020B0503020204020204" pitchFamily="34" charset="-122"/>
                <a:ea typeface="微软雅黑" panose="020B0503020204020204" pitchFamily="34" charset="-122"/>
              </a:rPr>
              <a:t>模式，简称</a:t>
            </a:r>
            <a:r>
              <a:rPr lang="en-US" altLang="zh-CN" sz="2000" dirty="0">
                <a:latin typeface="微软雅黑" panose="020B0503020204020204" pitchFamily="34" charset="-122"/>
                <a:ea typeface="微软雅黑" panose="020B0503020204020204" pitchFamily="34" charset="-122"/>
              </a:rPr>
              <a:t>RDFS</a:t>
            </a:r>
            <a:r>
              <a:rPr lang="zh-CN" altLang="en-US" sz="2000" dirty="0">
                <a:latin typeface="微软雅黑" panose="020B0503020204020204" pitchFamily="34" charset="-122"/>
                <a:ea typeface="微软雅黑" panose="020B0503020204020204" pitchFamily="34" charset="-122"/>
              </a:rPr>
              <a:t>）提供了对类和属性的简单描述，从而给</a:t>
            </a:r>
            <a:r>
              <a:rPr lang="en-US" altLang="zh-CN" sz="2000" dirty="0">
                <a:latin typeface="微软雅黑" panose="020B0503020204020204" pitchFamily="34" charset="-122"/>
                <a:ea typeface="微软雅黑" panose="020B0503020204020204" pitchFamily="34" charset="-122"/>
              </a:rPr>
              <a:t>RDF</a:t>
            </a:r>
            <a:r>
              <a:rPr lang="zh-CN" altLang="en-US" sz="2000" dirty="0">
                <a:latin typeface="微软雅黑" panose="020B0503020204020204" pitchFamily="34" charset="-122"/>
                <a:ea typeface="微软雅黑" panose="020B0503020204020204" pitchFamily="34" charset="-122"/>
              </a:rPr>
              <a:t>数据提供词汇建模的语言。</a:t>
            </a:r>
          </a:p>
        </p:txBody>
      </p:sp>
      <p:sp>
        <p:nvSpPr>
          <p:cNvPr id="14" name="文本框 13">
            <a:extLst>
              <a:ext uri="{FF2B5EF4-FFF2-40B4-BE49-F238E27FC236}">
                <a16:creationId xmlns:a16="http://schemas.microsoft.com/office/drawing/2014/main" id="{AF80A5CF-EDDC-4A2F-A311-0ACCA824ECC4}"/>
              </a:ext>
            </a:extLst>
          </p:cNvPr>
          <p:cNvSpPr txBox="1"/>
          <p:nvPr/>
        </p:nvSpPr>
        <p:spPr>
          <a:xfrm flipH="1">
            <a:off x="1477109" y="3330931"/>
            <a:ext cx="9659814" cy="2585323"/>
          </a:xfrm>
          <a:prstGeom prst="rect">
            <a:avLst/>
          </a:prstGeom>
          <a:noFill/>
        </p:spPr>
        <p:txBody>
          <a:bodyPr wrap="square" rtlCol="0">
            <a:spAutoFit/>
          </a:bodyPr>
          <a:lstStyle/>
          <a:p>
            <a:pPr>
              <a:lnSpc>
                <a:spcPct val="120000"/>
              </a:lnSpc>
            </a:pPr>
            <a:r>
              <a:rPr lang="en-US" altLang="zh-CN" sz="2000" dirty="0">
                <a:latin typeface="微软雅黑" panose="020B0503020204020204" pitchFamily="34" charset="-122"/>
                <a:ea typeface="微软雅黑" panose="020B0503020204020204" pitchFamily="34" charset="-122"/>
              </a:rPr>
              <a:t>RDFS</a:t>
            </a:r>
            <a:r>
              <a:rPr lang="zh-CN" altLang="en-US" sz="2000" dirty="0">
                <a:latin typeface="微软雅黑" panose="020B0503020204020204" pitchFamily="34" charset="-122"/>
                <a:ea typeface="微软雅黑" panose="020B0503020204020204" pitchFamily="34" charset="-122"/>
              </a:rPr>
              <a:t>提供了最基本的对类和属性的描述元语：</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rdf:type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：用于指定个体的类；</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rdf:subClassOf</a:t>
            </a:r>
            <a:r>
              <a:rPr lang="zh-CN" altLang="en-US" sz="2000" dirty="0">
                <a:latin typeface="微软雅黑" panose="020B0503020204020204" pitchFamily="34" charset="-122"/>
                <a:ea typeface="微软雅黑" panose="020B0503020204020204" pitchFamily="34" charset="-122"/>
              </a:rPr>
              <a:t> ：用于指定类的父亲；</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rdf:subPropertyOf</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：用于指定属性的父属性；</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rdf:domain</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：用于指定属性的定义域；</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rdf:range</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：用于指定属性的值域。</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010425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4C728B6-B471-46F3-A1F1-6F291298553C}"/>
              </a:ext>
            </a:extLst>
          </p:cNvPr>
          <p:cNvPicPr>
            <a:picLocks noChangeAspect="1"/>
          </p:cNvPicPr>
          <p:nvPr/>
        </p:nvPicPr>
        <p:blipFill>
          <a:blip r:embed="rId3"/>
          <a:stretch>
            <a:fillRect/>
          </a:stretch>
        </p:blipFill>
        <p:spPr>
          <a:xfrm>
            <a:off x="773723" y="874859"/>
            <a:ext cx="11418277" cy="5983141"/>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en-US" altLang="zh-CN" sz="2400" b="1" dirty="0">
                <a:solidFill>
                  <a:srgbClr val="4F4F4F"/>
                </a:solidFill>
                <a:latin typeface="微软雅黑" panose="020B0503020204020204" pitchFamily="34" charset="-122"/>
                <a:ea typeface="微软雅黑" panose="020B0503020204020204" pitchFamily="34" charset="-122"/>
              </a:rPr>
              <a:t>RDFS</a:t>
            </a:r>
            <a:r>
              <a:rPr lang="zh-CN" altLang="en-US" sz="2400" b="1" dirty="0">
                <a:solidFill>
                  <a:srgbClr val="4F4F4F"/>
                </a:solidFill>
                <a:latin typeface="微软雅黑" panose="020B0503020204020204" pitchFamily="34" charset="-122"/>
                <a:ea typeface="微软雅黑" panose="020B0503020204020204" pitchFamily="34" charset="-122"/>
              </a:rPr>
              <a:t>的一个实例</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97946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721264" y="3075057"/>
            <a:ext cx="2749471"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背景与概念</a:t>
            </a:r>
            <a:endParaRPr lang="en-US" altLang="zh-CN" sz="4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34480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基于离散符号的知识表示</a:t>
            </a:r>
            <a:endParaRPr lang="en-US" altLang="zh-CN" sz="2400" b="1"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C571616C-A16A-468C-9C9A-A77573CA01C6}"/>
              </a:ext>
            </a:extLst>
          </p:cNvPr>
          <p:cNvSpPr txBox="1"/>
          <p:nvPr/>
        </p:nvSpPr>
        <p:spPr>
          <a:xfrm>
            <a:off x="1477109" y="2257323"/>
            <a:ext cx="950741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为了得到一个表达能力更强的本体语言，</a:t>
            </a:r>
            <a:r>
              <a:rPr lang="en-US" altLang="zh-CN" sz="2000" dirty="0">
                <a:latin typeface="微软雅黑" panose="020B0503020204020204" pitchFamily="34" charset="-122"/>
                <a:ea typeface="微软雅黑" panose="020B0503020204020204" pitchFamily="34" charset="-122"/>
              </a:rPr>
              <a:t>W3C </a:t>
            </a:r>
            <a:r>
              <a:rPr lang="zh-CN" altLang="en-US" sz="2000" dirty="0">
                <a:latin typeface="微软雅黑" panose="020B0503020204020204" pitchFamily="34" charset="-122"/>
                <a:ea typeface="微软雅黑" panose="020B0503020204020204" pitchFamily="34" charset="-122"/>
              </a:rPr>
              <a:t>提出了 </a:t>
            </a:r>
            <a:r>
              <a:rPr lang="en-US" altLang="zh-CN" sz="2000" dirty="0">
                <a:latin typeface="微软雅黑" panose="020B0503020204020204" pitchFamily="34" charset="-122"/>
                <a:ea typeface="微软雅黑" panose="020B0503020204020204" pitchFamily="34" charset="-122"/>
              </a:rPr>
              <a:t>OWL </a:t>
            </a:r>
            <a:r>
              <a:rPr lang="zh-CN" altLang="en-US" sz="2000" dirty="0">
                <a:latin typeface="微软雅黑" panose="020B0503020204020204" pitchFamily="34" charset="-122"/>
                <a:ea typeface="微软雅黑" panose="020B0503020204020204" pitchFamily="34" charset="-122"/>
              </a:rPr>
              <a:t>语言</a:t>
            </a:r>
            <a:r>
              <a:rPr lang="zh-CN" altLang="en-US" sz="2000" dirty="0">
                <a:solidFill>
                  <a:srgbClr val="FF0000"/>
                </a:solidFill>
                <a:latin typeface="微软雅黑" panose="020B0503020204020204" pitchFamily="34" charset="-122"/>
                <a:ea typeface="微软雅黑" panose="020B0503020204020204" pitchFamily="34" charset="-122"/>
              </a:rPr>
              <a:t>扩展 </a:t>
            </a:r>
            <a:r>
              <a:rPr lang="en-US" altLang="zh-CN" sz="2000" dirty="0">
                <a:latin typeface="微软雅黑" panose="020B0503020204020204" pitchFamily="34" charset="-122"/>
                <a:ea typeface="微软雅黑" panose="020B0503020204020204" pitchFamily="34" charset="-122"/>
              </a:rPr>
              <a:t>RDF</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a:t>
            </a:r>
            <a:r>
              <a:rPr lang="zh-CN" altLang="en-US" sz="2000" dirty="0">
                <a:latin typeface="微软雅黑" panose="020B0503020204020204" pitchFamily="34" charset="-122"/>
                <a:ea typeface="微软雅黑" panose="020B0503020204020204" pitchFamily="34" charset="-122"/>
              </a:rPr>
              <a:t>），作为在语义网上表示本体的推荐语言。</a:t>
            </a:r>
          </a:p>
        </p:txBody>
      </p:sp>
      <p:sp>
        <p:nvSpPr>
          <p:cNvPr id="12" name="文本框 11">
            <a:extLst>
              <a:ext uri="{FF2B5EF4-FFF2-40B4-BE49-F238E27FC236}">
                <a16:creationId xmlns:a16="http://schemas.microsoft.com/office/drawing/2014/main" id="{65017E30-EBC7-49CA-90C5-D5A18A48A407}"/>
              </a:ext>
            </a:extLst>
          </p:cNvPr>
          <p:cNvSpPr txBox="1"/>
          <p:nvPr/>
        </p:nvSpPr>
        <p:spPr>
          <a:xfrm>
            <a:off x="1477109" y="2971121"/>
            <a:ext cx="6211957" cy="3736600"/>
          </a:xfrm>
          <a:prstGeom prst="rect">
            <a:avLst/>
          </a:prstGeom>
          <a:noFill/>
        </p:spPr>
        <p:txBody>
          <a:bodyPr wrap="none" rtlCol="0">
            <a:spAutoFit/>
          </a:bodyPr>
          <a:lstStyle/>
          <a:p>
            <a:pPr>
              <a:lnSpc>
                <a:spcPct val="120000"/>
              </a:lnSpc>
            </a:pPr>
            <a:r>
              <a:rPr lang="en-US" altLang="zh-CN" sz="2000" b="1" dirty="0">
                <a:latin typeface="宋体" panose="02010600030101010101" pitchFamily="2" charset="-122"/>
                <a:ea typeface="宋体" panose="02010600030101010101" pitchFamily="2" charset="-122"/>
              </a:rPr>
              <a:t>OWL</a:t>
            </a:r>
            <a:r>
              <a:rPr lang="zh-CN" altLang="en-US" sz="2000" b="1" dirty="0">
                <a:latin typeface="宋体" panose="02010600030101010101" pitchFamily="2" charset="-122"/>
                <a:ea typeface="宋体" panose="02010600030101010101" pitchFamily="2" charset="-122"/>
              </a:rPr>
              <a:t>的重要词汇：</a:t>
            </a:r>
            <a:endParaRPr lang="en-US" altLang="zh-CN" sz="2000" b="1"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）等价性声明</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声明两个类、属性和实例是</a:t>
            </a:r>
            <a:r>
              <a:rPr lang="zh-CN" altLang="en-US" sz="2000" dirty="0">
                <a:solidFill>
                  <a:srgbClr val="FF0000"/>
                </a:solidFill>
                <a:latin typeface="宋体" panose="02010600030101010101" pitchFamily="2" charset="-122"/>
                <a:ea typeface="宋体" panose="02010600030101010101" pitchFamily="2" charset="-122"/>
              </a:rPr>
              <a:t>等价</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a:t>
            </a:r>
          </a:p>
          <a:p>
            <a:pPr>
              <a:lnSpc>
                <a:spcPct val="120000"/>
              </a:lnSpc>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）属性传递性声明</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声明一个属性是</a:t>
            </a:r>
            <a:r>
              <a:rPr lang="zh-CN" altLang="en-US" sz="2000" dirty="0">
                <a:solidFill>
                  <a:srgbClr val="FF0000"/>
                </a:solidFill>
                <a:latin typeface="宋体" panose="02010600030101010101" pitchFamily="2" charset="-122"/>
                <a:ea typeface="宋体" panose="02010600030101010101" pitchFamily="2" charset="-122"/>
              </a:rPr>
              <a:t>传递</a:t>
            </a:r>
            <a:r>
              <a:rPr lang="zh-CN" altLang="en-US" sz="2000" dirty="0">
                <a:latin typeface="宋体" panose="02010600030101010101" pitchFamily="2" charset="-122"/>
                <a:ea typeface="宋体" panose="02010600030101010101" pitchFamily="2" charset="-122"/>
              </a:rPr>
              <a:t>关系</a:t>
            </a:r>
            <a:r>
              <a:rPr lang="en-US" altLang="zh-CN" sz="2000" dirty="0">
                <a:latin typeface="宋体" panose="02010600030101010101" pitchFamily="2" charset="-122"/>
                <a:ea typeface="宋体" panose="02010600030101010101" pitchFamily="2" charset="-122"/>
              </a:rPr>
              <a:t>;</a:t>
            </a:r>
          </a:p>
          <a:p>
            <a:pPr>
              <a:lnSpc>
                <a:spcPct val="120000"/>
              </a:lnSpc>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）属性互逆声明，声明两个属性有</a:t>
            </a:r>
            <a:r>
              <a:rPr lang="zh-CN" altLang="en-US" sz="2000" dirty="0">
                <a:solidFill>
                  <a:srgbClr val="FF0000"/>
                </a:solidFill>
                <a:latin typeface="宋体" panose="02010600030101010101" pitchFamily="2" charset="-122"/>
                <a:ea typeface="宋体" panose="02010600030101010101" pitchFamily="2" charset="-122"/>
              </a:rPr>
              <a:t>互逆</a:t>
            </a:r>
            <a:r>
              <a:rPr lang="zh-CN" altLang="en-US" sz="2000" dirty="0">
                <a:latin typeface="宋体" panose="02010600030101010101" pitchFamily="2" charset="-122"/>
                <a:ea typeface="宋体" panose="02010600030101010101" pitchFamily="2" charset="-122"/>
              </a:rPr>
              <a:t>的关系；</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）属性的函数性声明，声明一个属性是</a:t>
            </a:r>
            <a:r>
              <a:rPr lang="zh-CN" altLang="en-US" sz="2000" dirty="0">
                <a:solidFill>
                  <a:srgbClr val="FF0000"/>
                </a:solidFill>
                <a:latin typeface="宋体" panose="02010600030101010101" pitchFamily="2" charset="-122"/>
                <a:ea typeface="宋体" panose="02010600030101010101" pitchFamily="2" charset="-122"/>
              </a:rPr>
              <a:t>函数</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）属性的对称性声明，声明一个属性是</a:t>
            </a:r>
            <a:r>
              <a:rPr lang="zh-CN" altLang="en-US" sz="2000" dirty="0">
                <a:solidFill>
                  <a:srgbClr val="FF0000"/>
                </a:solidFill>
                <a:latin typeface="宋体" panose="02010600030101010101" pitchFamily="2" charset="-122"/>
                <a:ea typeface="宋体" panose="02010600030101010101" pitchFamily="2" charset="-122"/>
              </a:rPr>
              <a:t>对称</a:t>
            </a:r>
            <a:r>
              <a:rPr lang="zh-CN" altLang="en-US" sz="2000" dirty="0">
                <a:latin typeface="宋体" panose="02010600030101010101" pitchFamily="2" charset="-122"/>
                <a:ea typeface="宋体" panose="02010600030101010101" pitchFamily="2" charset="-122"/>
              </a:rPr>
              <a:t>的；</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6</a:t>
            </a:r>
            <a:r>
              <a:rPr lang="zh-CN" altLang="en-US" sz="2000" dirty="0">
                <a:latin typeface="宋体" panose="02010600030101010101" pitchFamily="2" charset="-122"/>
                <a:ea typeface="宋体" panose="02010600030101010101" pitchFamily="2" charset="-122"/>
              </a:rPr>
              <a:t>）属性的全称限定声明，声明一个属性是</a:t>
            </a:r>
            <a:r>
              <a:rPr lang="zh-CN" altLang="en-US" sz="2000" dirty="0">
                <a:solidFill>
                  <a:srgbClr val="FF0000"/>
                </a:solidFill>
                <a:latin typeface="宋体" panose="02010600030101010101" pitchFamily="2" charset="-122"/>
                <a:ea typeface="宋体" panose="02010600030101010101" pitchFamily="2" charset="-122"/>
              </a:rPr>
              <a:t>全称限定</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7</a:t>
            </a:r>
            <a:r>
              <a:rPr lang="zh-CN" altLang="en-US" sz="2000" dirty="0">
                <a:latin typeface="宋体" panose="02010600030101010101" pitchFamily="2" charset="-122"/>
                <a:ea typeface="宋体" panose="02010600030101010101" pitchFamily="2" charset="-122"/>
              </a:rPr>
              <a:t>）属性的存在限定声明，声明一个属性是</a:t>
            </a:r>
            <a:r>
              <a:rPr lang="zh-CN" altLang="en-US" sz="2000" dirty="0">
                <a:solidFill>
                  <a:srgbClr val="FF0000"/>
                </a:solidFill>
                <a:latin typeface="宋体" panose="02010600030101010101" pitchFamily="2" charset="-122"/>
                <a:ea typeface="宋体" panose="02010600030101010101" pitchFamily="2" charset="-122"/>
              </a:rPr>
              <a:t>存在限定</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8</a:t>
            </a:r>
            <a:r>
              <a:rPr lang="zh-CN" altLang="en-US" sz="2000" dirty="0">
                <a:latin typeface="宋体" panose="02010600030101010101" pitchFamily="2" charset="-122"/>
                <a:ea typeface="宋体" panose="02010600030101010101" pitchFamily="2" charset="-122"/>
              </a:rPr>
              <a:t>）属性的基数限定声明，声明一个属性的</a:t>
            </a:r>
            <a:r>
              <a:rPr lang="zh-CN" altLang="en-US" sz="2000" dirty="0">
                <a:solidFill>
                  <a:srgbClr val="FF0000"/>
                </a:solidFill>
                <a:latin typeface="宋体" panose="02010600030101010101" pitchFamily="2" charset="-122"/>
                <a:ea typeface="宋体" panose="02010600030101010101" pitchFamily="2" charset="-122"/>
              </a:rPr>
              <a:t>基数</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9</a:t>
            </a:r>
            <a:r>
              <a:rPr lang="zh-CN" altLang="en-US" sz="2000" dirty="0">
                <a:latin typeface="宋体" panose="02010600030101010101" pitchFamily="2" charset="-122"/>
                <a:ea typeface="宋体" panose="02010600030101010101" pitchFamily="2" charset="-122"/>
              </a:rPr>
              <a:t>）相交的类声明，声明一个类是等价于两个类</a:t>
            </a:r>
            <a:r>
              <a:rPr lang="zh-CN" altLang="en-US" sz="2000" dirty="0">
                <a:solidFill>
                  <a:srgbClr val="FF0000"/>
                </a:solidFill>
                <a:latin typeface="宋体" panose="02010600030101010101" pitchFamily="2" charset="-122"/>
                <a:ea typeface="宋体" panose="02010600030101010101" pitchFamily="2" charset="-122"/>
              </a:rPr>
              <a:t>相交</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p:txBody>
      </p:sp>
      <p:pic>
        <p:nvPicPr>
          <p:cNvPr id="13" name="图片 12">
            <a:extLst>
              <a:ext uri="{FF2B5EF4-FFF2-40B4-BE49-F238E27FC236}">
                <a16:creationId xmlns:a16="http://schemas.microsoft.com/office/drawing/2014/main" id="{1D49A039-39A9-4ED0-B6EC-B2E7B69CC47E}"/>
              </a:ext>
            </a:extLst>
          </p:cNvPr>
          <p:cNvPicPr>
            <a:picLocks noChangeAspect="1"/>
          </p:cNvPicPr>
          <p:nvPr/>
        </p:nvPicPr>
        <p:blipFill>
          <a:blip r:embed="rId4"/>
          <a:stretch>
            <a:fillRect/>
          </a:stretch>
        </p:blipFill>
        <p:spPr>
          <a:xfrm>
            <a:off x="7596553" y="3159420"/>
            <a:ext cx="4173415" cy="921867"/>
          </a:xfrm>
          <a:prstGeom prst="rect">
            <a:avLst/>
          </a:prstGeom>
        </p:spPr>
      </p:pic>
      <p:pic>
        <p:nvPicPr>
          <p:cNvPr id="15" name="图片 14">
            <a:extLst>
              <a:ext uri="{FF2B5EF4-FFF2-40B4-BE49-F238E27FC236}">
                <a16:creationId xmlns:a16="http://schemas.microsoft.com/office/drawing/2014/main" id="{0A34EA6A-E07D-4DC5-BF5B-1CB6B7E1FA63}"/>
              </a:ext>
            </a:extLst>
          </p:cNvPr>
          <p:cNvPicPr>
            <a:picLocks noChangeAspect="1"/>
          </p:cNvPicPr>
          <p:nvPr/>
        </p:nvPicPr>
        <p:blipFill>
          <a:blip r:embed="rId5"/>
          <a:stretch>
            <a:fillRect/>
          </a:stretch>
        </p:blipFill>
        <p:spPr>
          <a:xfrm>
            <a:off x="7513076" y="3450614"/>
            <a:ext cx="4573559" cy="1425632"/>
          </a:xfrm>
          <a:prstGeom prst="rect">
            <a:avLst/>
          </a:prstGeom>
        </p:spPr>
      </p:pic>
      <p:pic>
        <p:nvPicPr>
          <p:cNvPr id="16" name="图片 15">
            <a:extLst>
              <a:ext uri="{FF2B5EF4-FFF2-40B4-BE49-F238E27FC236}">
                <a16:creationId xmlns:a16="http://schemas.microsoft.com/office/drawing/2014/main" id="{9670A288-D38B-459F-82BC-5DE75AC1F61B}"/>
              </a:ext>
            </a:extLst>
          </p:cNvPr>
          <p:cNvPicPr>
            <a:picLocks noChangeAspect="1"/>
          </p:cNvPicPr>
          <p:nvPr/>
        </p:nvPicPr>
        <p:blipFill>
          <a:blip r:embed="rId6"/>
          <a:stretch>
            <a:fillRect/>
          </a:stretch>
        </p:blipFill>
        <p:spPr>
          <a:xfrm>
            <a:off x="7596553" y="3802986"/>
            <a:ext cx="4590818" cy="1171214"/>
          </a:xfrm>
          <a:prstGeom prst="rect">
            <a:avLst/>
          </a:prstGeom>
        </p:spPr>
      </p:pic>
      <p:pic>
        <p:nvPicPr>
          <p:cNvPr id="17" name="图片 16">
            <a:extLst>
              <a:ext uri="{FF2B5EF4-FFF2-40B4-BE49-F238E27FC236}">
                <a16:creationId xmlns:a16="http://schemas.microsoft.com/office/drawing/2014/main" id="{CF7856A8-F216-4A4B-B3BB-CB7860E6083E}"/>
              </a:ext>
            </a:extLst>
          </p:cNvPr>
          <p:cNvPicPr>
            <a:picLocks noChangeAspect="1"/>
          </p:cNvPicPr>
          <p:nvPr/>
        </p:nvPicPr>
        <p:blipFill>
          <a:blip r:embed="rId7"/>
          <a:stretch>
            <a:fillRect/>
          </a:stretch>
        </p:blipFill>
        <p:spPr>
          <a:xfrm>
            <a:off x="7513076" y="4087023"/>
            <a:ext cx="4573559" cy="795402"/>
          </a:xfrm>
          <a:prstGeom prst="rect">
            <a:avLst/>
          </a:prstGeom>
        </p:spPr>
      </p:pic>
      <p:pic>
        <p:nvPicPr>
          <p:cNvPr id="18" name="图片 17">
            <a:extLst>
              <a:ext uri="{FF2B5EF4-FFF2-40B4-BE49-F238E27FC236}">
                <a16:creationId xmlns:a16="http://schemas.microsoft.com/office/drawing/2014/main" id="{AD4ACE43-B210-4955-A1EF-6AD6FE827CC6}"/>
              </a:ext>
            </a:extLst>
          </p:cNvPr>
          <p:cNvPicPr>
            <a:picLocks noChangeAspect="1"/>
          </p:cNvPicPr>
          <p:nvPr/>
        </p:nvPicPr>
        <p:blipFill>
          <a:blip r:embed="rId8"/>
          <a:stretch>
            <a:fillRect/>
          </a:stretch>
        </p:blipFill>
        <p:spPr>
          <a:xfrm>
            <a:off x="7486380" y="4365324"/>
            <a:ext cx="4486275" cy="1428750"/>
          </a:xfrm>
          <a:prstGeom prst="rect">
            <a:avLst/>
          </a:prstGeom>
        </p:spPr>
      </p:pic>
      <p:pic>
        <p:nvPicPr>
          <p:cNvPr id="19" name="图片 18">
            <a:extLst>
              <a:ext uri="{FF2B5EF4-FFF2-40B4-BE49-F238E27FC236}">
                <a16:creationId xmlns:a16="http://schemas.microsoft.com/office/drawing/2014/main" id="{F788DFCD-562A-4542-A2C9-0A9575DA4155}"/>
              </a:ext>
            </a:extLst>
          </p:cNvPr>
          <p:cNvPicPr>
            <a:picLocks noChangeAspect="1"/>
          </p:cNvPicPr>
          <p:nvPr/>
        </p:nvPicPr>
        <p:blipFill>
          <a:blip r:embed="rId9"/>
          <a:stretch>
            <a:fillRect/>
          </a:stretch>
        </p:blipFill>
        <p:spPr>
          <a:xfrm>
            <a:off x="7520237" y="4717696"/>
            <a:ext cx="4743450" cy="1190625"/>
          </a:xfrm>
          <a:prstGeom prst="rect">
            <a:avLst/>
          </a:prstGeom>
        </p:spPr>
      </p:pic>
      <p:pic>
        <p:nvPicPr>
          <p:cNvPr id="20" name="图片 19">
            <a:extLst>
              <a:ext uri="{FF2B5EF4-FFF2-40B4-BE49-F238E27FC236}">
                <a16:creationId xmlns:a16="http://schemas.microsoft.com/office/drawing/2014/main" id="{E1AD0C87-2995-470C-A704-11C0509B131F}"/>
              </a:ext>
            </a:extLst>
          </p:cNvPr>
          <p:cNvPicPr>
            <a:picLocks noChangeAspect="1"/>
          </p:cNvPicPr>
          <p:nvPr/>
        </p:nvPicPr>
        <p:blipFill>
          <a:blip r:embed="rId10"/>
          <a:stretch>
            <a:fillRect/>
          </a:stretch>
        </p:blipFill>
        <p:spPr>
          <a:xfrm>
            <a:off x="7520237" y="5098361"/>
            <a:ext cx="4635013" cy="1095413"/>
          </a:xfrm>
          <a:prstGeom prst="rect">
            <a:avLst/>
          </a:prstGeom>
        </p:spPr>
      </p:pic>
      <p:pic>
        <p:nvPicPr>
          <p:cNvPr id="21" name="图片 20">
            <a:extLst>
              <a:ext uri="{FF2B5EF4-FFF2-40B4-BE49-F238E27FC236}">
                <a16:creationId xmlns:a16="http://schemas.microsoft.com/office/drawing/2014/main" id="{6ACB2E0A-B70B-40F7-B5E9-3D33E70E00AA}"/>
              </a:ext>
            </a:extLst>
          </p:cNvPr>
          <p:cNvPicPr>
            <a:picLocks noChangeAspect="1"/>
          </p:cNvPicPr>
          <p:nvPr/>
        </p:nvPicPr>
        <p:blipFill>
          <a:blip r:embed="rId11"/>
          <a:stretch>
            <a:fillRect/>
          </a:stretch>
        </p:blipFill>
        <p:spPr>
          <a:xfrm>
            <a:off x="7513076" y="5329474"/>
            <a:ext cx="4044462" cy="1390783"/>
          </a:xfrm>
          <a:prstGeom prst="rect">
            <a:avLst/>
          </a:prstGeom>
        </p:spPr>
      </p:pic>
      <p:pic>
        <p:nvPicPr>
          <p:cNvPr id="23" name="图片 22">
            <a:extLst>
              <a:ext uri="{FF2B5EF4-FFF2-40B4-BE49-F238E27FC236}">
                <a16:creationId xmlns:a16="http://schemas.microsoft.com/office/drawing/2014/main" id="{B3AE21F3-D576-4F87-A46F-007886E86FC0}"/>
              </a:ext>
            </a:extLst>
          </p:cNvPr>
          <p:cNvPicPr>
            <a:picLocks noChangeAspect="1"/>
          </p:cNvPicPr>
          <p:nvPr/>
        </p:nvPicPr>
        <p:blipFill>
          <a:blip r:embed="rId12"/>
          <a:stretch>
            <a:fillRect/>
          </a:stretch>
        </p:blipFill>
        <p:spPr>
          <a:xfrm>
            <a:off x="7412010" y="5009125"/>
            <a:ext cx="4635013" cy="1553302"/>
          </a:xfrm>
          <a:prstGeom prst="rect">
            <a:avLst/>
          </a:prstGeom>
        </p:spPr>
      </p:pic>
    </p:spTree>
    <p:extLst>
      <p:ext uri="{BB962C8B-B14F-4D97-AF65-F5344CB8AC3E}">
        <p14:creationId xmlns:p14="http://schemas.microsoft.com/office/powerpoint/2010/main" val="4045777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13"/>
                                        </p:tgtEl>
                                      </p:cBhvr>
                                    </p:animEffect>
                                    <p:anim calcmode="lin" valueType="num">
                                      <p:cBhvr>
                                        <p:cTn id="14" dur="500"/>
                                        <p:tgtEl>
                                          <p:spTgt spid="13"/>
                                        </p:tgtEl>
                                        <p:attrNameLst>
                                          <p:attrName>ppt_x</p:attrName>
                                        </p:attrNameLst>
                                      </p:cBhvr>
                                      <p:tavLst>
                                        <p:tav tm="0">
                                          <p:val>
                                            <p:strVal val="ppt_x"/>
                                          </p:val>
                                        </p:tav>
                                        <p:tav tm="100000">
                                          <p:val>
                                            <p:strVal val="ppt_x"/>
                                          </p:val>
                                        </p:tav>
                                      </p:tavLst>
                                    </p:anim>
                                    <p:anim calcmode="lin" valueType="num">
                                      <p:cBhvr>
                                        <p:cTn id="15" dur="500"/>
                                        <p:tgtEl>
                                          <p:spTgt spid="13"/>
                                        </p:tgtEl>
                                        <p:attrNameLst>
                                          <p:attrName>ppt_y</p:attrName>
                                        </p:attrNameLst>
                                      </p:cBhvr>
                                      <p:tavLst>
                                        <p:tav tm="0">
                                          <p:val>
                                            <p:strVal val="ppt_y"/>
                                          </p:val>
                                        </p:tav>
                                        <p:tav tm="100000">
                                          <p:val>
                                            <p:strVal val="ppt_y+.1"/>
                                          </p:val>
                                        </p:tav>
                                      </p:tavLst>
                                    </p:anim>
                                    <p:set>
                                      <p:cBhvr>
                                        <p:cTn id="16" dur="1" fill="hold">
                                          <p:stCondLst>
                                            <p:cond delay="499"/>
                                          </p:stCondLst>
                                        </p:cTn>
                                        <p:tgtEl>
                                          <p:spTgt spid="13"/>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anim calcmode="lin" valueType="num">
                                      <p:cBhvr>
                                        <p:cTn id="20" dur="500" fill="hold"/>
                                        <p:tgtEl>
                                          <p:spTgt spid="15"/>
                                        </p:tgtEl>
                                        <p:attrNameLst>
                                          <p:attrName>ppt_x</p:attrName>
                                        </p:attrNameLst>
                                      </p:cBhvr>
                                      <p:tavLst>
                                        <p:tav tm="0">
                                          <p:val>
                                            <p:strVal val="#ppt_x"/>
                                          </p:val>
                                        </p:tav>
                                        <p:tav tm="100000">
                                          <p:val>
                                            <p:strVal val="#ppt_x"/>
                                          </p:val>
                                        </p:tav>
                                      </p:tavLst>
                                    </p:anim>
                                    <p:anim calcmode="lin" valueType="num">
                                      <p:cBhvr>
                                        <p:cTn id="2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500"/>
                                        <p:tgtEl>
                                          <p:spTgt spid="15"/>
                                        </p:tgtEl>
                                      </p:cBhvr>
                                    </p:animEffect>
                                    <p:anim calcmode="lin" valueType="num">
                                      <p:cBhvr>
                                        <p:cTn id="26" dur="500"/>
                                        <p:tgtEl>
                                          <p:spTgt spid="15"/>
                                        </p:tgtEl>
                                        <p:attrNameLst>
                                          <p:attrName>ppt_x</p:attrName>
                                        </p:attrNameLst>
                                      </p:cBhvr>
                                      <p:tavLst>
                                        <p:tav tm="0">
                                          <p:val>
                                            <p:strVal val="ppt_x"/>
                                          </p:val>
                                        </p:tav>
                                        <p:tav tm="100000">
                                          <p:val>
                                            <p:strVal val="ppt_x"/>
                                          </p:val>
                                        </p:tav>
                                      </p:tavLst>
                                    </p:anim>
                                    <p:anim calcmode="lin" valueType="num">
                                      <p:cBhvr>
                                        <p:cTn id="27" dur="500"/>
                                        <p:tgtEl>
                                          <p:spTgt spid="15"/>
                                        </p:tgtEl>
                                        <p:attrNameLst>
                                          <p:attrName>ppt_y</p:attrName>
                                        </p:attrNameLst>
                                      </p:cBhvr>
                                      <p:tavLst>
                                        <p:tav tm="0">
                                          <p:val>
                                            <p:strVal val="ppt_y"/>
                                          </p:val>
                                        </p:tav>
                                        <p:tav tm="100000">
                                          <p:val>
                                            <p:strVal val="ppt_y+.1"/>
                                          </p:val>
                                        </p:tav>
                                      </p:tavLst>
                                    </p:anim>
                                    <p:set>
                                      <p:cBhvr>
                                        <p:cTn id="28" dur="1" fill="hold">
                                          <p:stCondLst>
                                            <p:cond delay="499"/>
                                          </p:stCondLst>
                                        </p:cTn>
                                        <p:tgtEl>
                                          <p:spTgt spid="15"/>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anim calcmode="lin" valueType="num">
                                      <p:cBhvr>
                                        <p:cTn id="32" dur="500" fill="hold"/>
                                        <p:tgtEl>
                                          <p:spTgt spid="16"/>
                                        </p:tgtEl>
                                        <p:attrNameLst>
                                          <p:attrName>ppt_x</p:attrName>
                                        </p:attrNameLst>
                                      </p:cBhvr>
                                      <p:tavLst>
                                        <p:tav tm="0">
                                          <p:val>
                                            <p:strVal val="#ppt_x"/>
                                          </p:val>
                                        </p:tav>
                                        <p:tav tm="100000">
                                          <p:val>
                                            <p:strVal val="#ppt_x"/>
                                          </p:val>
                                        </p:tav>
                                      </p:tavLst>
                                    </p:anim>
                                    <p:anim calcmode="lin" valueType="num">
                                      <p:cBhvr>
                                        <p:cTn id="33"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500"/>
                                        <p:tgtEl>
                                          <p:spTgt spid="16"/>
                                        </p:tgtEl>
                                      </p:cBhvr>
                                    </p:animEffect>
                                    <p:anim calcmode="lin" valueType="num">
                                      <p:cBhvr>
                                        <p:cTn id="38" dur="500"/>
                                        <p:tgtEl>
                                          <p:spTgt spid="16"/>
                                        </p:tgtEl>
                                        <p:attrNameLst>
                                          <p:attrName>ppt_x</p:attrName>
                                        </p:attrNameLst>
                                      </p:cBhvr>
                                      <p:tavLst>
                                        <p:tav tm="0">
                                          <p:val>
                                            <p:strVal val="ppt_x"/>
                                          </p:val>
                                        </p:tav>
                                        <p:tav tm="100000">
                                          <p:val>
                                            <p:strVal val="ppt_x"/>
                                          </p:val>
                                        </p:tav>
                                      </p:tavLst>
                                    </p:anim>
                                    <p:anim calcmode="lin" valueType="num">
                                      <p:cBhvr>
                                        <p:cTn id="39" dur="500"/>
                                        <p:tgtEl>
                                          <p:spTgt spid="16"/>
                                        </p:tgtEl>
                                        <p:attrNameLst>
                                          <p:attrName>ppt_y</p:attrName>
                                        </p:attrNameLst>
                                      </p:cBhvr>
                                      <p:tavLst>
                                        <p:tav tm="0">
                                          <p:val>
                                            <p:strVal val="ppt_y"/>
                                          </p:val>
                                        </p:tav>
                                        <p:tav tm="100000">
                                          <p:val>
                                            <p:strVal val="ppt_y+.1"/>
                                          </p:val>
                                        </p:tav>
                                      </p:tavLst>
                                    </p:anim>
                                    <p:set>
                                      <p:cBhvr>
                                        <p:cTn id="40" dur="1" fill="hold">
                                          <p:stCondLst>
                                            <p:cond delay="499"/>
                                          </p:stCondLst>
                                        </p:cTn>
                                        <p:tgtEl>
                                          <p:spTgt spid="16"/>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anim calcmode="lin" valueType="num">
                                      <p:cBhvr>
                                        <p:cTn id="44" dur="500" fill="hold"/>
                                        <p:tgtEl>
                                          <p:spTgt spid="17"/>
                                        </p:tgtEl>
                                        <p:attrNameLst>
                                          <p:attrName>ppt_x</p:attrName>
                                        </p:attrNameLst>
                                      </p:cBhvr>
                                      <p:tavLst>
                                        <p:tav tm="0">
                                          <p:val>
                                            <p:strVal val="#ppt_x"/>
                                          </p:val>
                                        </p:tav>
                                        <p:tav tm="100000">
                                          <p:val>
                                            <p:strVal val="#ppt_x"/>
                                          </p:val>
                                        </p:tav>
                                      </p:tavLst>
                                    </p:anim>
                                    <p:anim calcmode="lin" valueType="num">
                                      <p:cBhvr>
                                        <p:cTn id="4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xit" presetSubtype="0" fill="hold" nodeType="clickEffect">
                                  <p:stCondLst>
                                    <p:cond delay="0"/>
                                  </p:stCondLst>
                                  <p:childTnLst>
                                    <p:animEffect transition="out" filter="fade">
                                      <p:cBhvr>
                                        <p:cTn id="49" dur="500"/>
                                        <p:tgtEl>
                                          <p:spTgt spid="17"/>
                                        </p:tgtEl>
                                      </p:cBhvr>
                                    </p:animEffect>
                                    <p:anim calcmode="lin" valueType="num">
                                      <p:cBhvr>
                                        <p:cTn id="50" dur="500"/>
                                        <p:tgtEl>
                                          <p:spTgt spid="17"/>
                                        </p:tgtEl>
                                        <p:attrNameLst>
                                          <p:attrName>ppt_x</p:attrName>
                                        </p:attrNameLst>
                                      </p:cBhvr>
                                      <p:tavLst>
                                        <p:tav tm="0">
                                          <p:val>
                                            <p:strVal val="ppt_x"/>
                                          </p:val>
                                        </p:tav>
                                        <p:tav tm="100000">
                                          <p:val>
                                            <p:strVal val="ppt_x"/>
                                          </p:val>
                                        </p:tav>
                                      </p:tavLst>
                                    </p:anim>
                                    <p:anim calcmode="lin" valueType="num">
                                      <p:cBhvr>
                                        <p:cTn id="51" dur="500"/>
                                        <p:tgtEl>
                                          <p:spTgt spid="17"/>
                                        </p:tgtEl>
                                        <p:attrNameLst>
                                          <p:attrName>ppt_y</p:attrName>
                                        </p:attrNameLst>
                                      </p:cBhvr>
                                      <p:tavLst>
                                        <p:tav tm="0">
                                          <p:val>
                                            <p:strVal val="ppt_y"/>
                                          </p:val>
                                        </p:tav>
                                        <p:tav tm="100000">
                                          <p:val>
                                            <p:strVal val="ppt_y+.1"/>
                                          </p:val>
                                        </p:tav>
                                      </p:tavLst>
                                    </p:anim>
                                    <p:set>
                                      <p:cBhvr>
                                        <p:cTn id="52" dur="1" fill="hold">
                                          <p:stCondLst>
                                            <p:cond delay="499"/>
                                          </p:stCondLst>
                                        </p:cTn>
                                        <p:tgtEl>
                                          <p:spTgt spid="17"/>
                                        </p:tgtEl>
                                        <p:attrNameLst>
                                          <p:attrName>style.visibility</p:attrName>
                                        </p:attrNameLst>
                                      </p:cBhvr>
                                      <p:to>
                                        <p:strVal val="hidden"/>
                                      </p:to>
                                    </p:set>
                                  </p:childTnLst>
                                </p:cTn>
                              </p:par>
                              <p:par>
                                <p:cTn id="53" presetID="42"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anim calcmode="lin" valueType="num">
                                      <p:cBhvr>
                                        <p:cTn id="56" dur="500" fill="hold"/>
                                        <p:tgtEl>
                                          <p:spTgt spid="18"/>
                                        </p:tgtEl>
                                        <p:attrNameLst>
                                          <p:attrName>ppt_x</p:attrName>
                                        </p:attrNameLst>
                                      </p:cBhvr>
                                      <p:tavLst>
                                        <p:tav tm="0">
                                          <p:val>
                                            <p:strVal val="#ppt_x"/>
                                          </p:val>
                                        </p:tav>
                                        <p:tav tm="100000">
                                          <p:val>
                                            <p:strVal val="#ppt_x"/>
                                          </p:val>
                                        </p:tav>
                                      </p:tavLst>
                                    </p:anim>
                                    <p:anim calcmode="lin" valueType="num">
                                      <p:cBhvr>
                                        <p:cTn id="5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nodeType="clickEffect">
                                  <p:stCondLst>
                                    <p:cond delay="0"/>
                                  </p:stCondLst>
                                  <p:childTnLst>
                                    <p:animEffect transition="out" filter="fade">
                                      <p:cBhvr>
                                        <p:cTn id="61" dur="500"/>
                                        <p:tgtEl>
                                          <p:spTgt spid="18"/>
                                        </p:tgtEl>
                                      </p:cBhvr>
                                    </p:animEffect>
                                    <p:anim calcmode="lin" valueType="num">
                                      <p:cBhvr>
                                        <p:cTn id="62" dur="500"/>
                                        <p:tgtEl>
                                          <p:spTgt spid="18"/>
                                        </p:tgtEl>
                                        <p:attrNameLst>
                                          <p:attrName>ppt_x</p:attrName>
                                        </p:attrNameLst>
                                      </p:cBhvr>
                                      <p:tavLst>
                                        <p:tav tm="0">
                                          <p:val>
                                            <p:strVal val="ppt_x"/>
                                          </p:val>
                                        </p:tav>
                                        <p:tav tm="100000">
                                          <p:val>
                                            <p:strVal val="ppt_x"/>
                                          </p:val>
                                        </p:tav>
                                      </p:tavLst>
                                    </p:anim>
                                    <p:anim calcmode="lin" valueType="num">
                                      <p:cBhvr>
                                        <p:cTn id="63" dur="500"/>
                                        <p:tgtEl>
                                          <p:spTgt spid="18"/>
                                        </p:tgtEl>
                                        <p:attrNameLst>
                                          <p:attrName>ppt_y</p:attrName>
                                        </p:attrNameLst>
                                      </p:cBhvr>
                                      <p:tavLst>
                                        <p:tav tm="0">
                                          <p:val>
                                            <p:strVal val="ppt_y"/>
                                          </p:val>
                                        </p:tav>
                                        <p:tav tm="100000">
                                          <p:val>
                                            <p:strVal val="ppt_y+.1"/>
                                          </p:val>
                                        </p:tav>
                                      </p:tavLst>
                                    </p:anim>
                                    <p:set>
                                      <p:cBhvr>
                                        <p:cTn id="64" dur="1" fill="hold">
                                          <p:stCondLst>
                                            <p:cond delay="499"/>
                                          </p:stCondLst>
                                        </p:cTn>
                                        <p:tgtEl>
                                          <p:spTgt spid="18"/>
                                        </p:tgtEl>
                                        <p:attrNameLst>
                                          <p:attrName>style.visibility</p:attrName>
                                        </p:attrNameLst>
                                      </p:cBhvr>
                                      <p:to>
                                        <p:strVal val="hidden"/>
                                      </p:to>
                                    </p:set>
                                  </p:childTnLst>
                                </p:cTn>
                              </p:par>
                              <p:par>
                                <p:cTn id="65" presetID="42"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anim calcmode="lin" valueType="num">
                                      <p:cBhvr>
                                        <p:cTn id="68" dur="500" fill="hold"/>
                                        <p:tgtEl>
                                          <p:spTgt spid="19"/>
                                        </p:tgtEl>
                                        <p:attrNameLst>
                                          <p:attrName>ppt_x</p:attrName>
                                        </p:attrNameLst>
                                      </p:cBhvr>
                                      <p:tavLst>
                                        <p:tav tm="0">
                                          <p:val>
                                            <p:strVal val="#ppt_x"/>
                                          </p:val>
                                        </p:tav>
                                        <p:tav tm="100000">
                                          <p:val>
                                            <p:strVal val="#ppt_x"/>
                                          </p:val>
                                        </p:tav>
                                      </p:tavLst>
                                    </p:anim>
                                    <p:anim calcmode="lin" valueType="num">
                                      <p:cBhvr>
                                        <p:cTn id="69" dur="5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xit" presetSubtype="0" fill="hold" nodeType="clickEffect">
                                  <p:stCondLst>
                                    <p:cond delay="0"/>
                                  </p:stCondLst>
                                  <p:childTnLst>
                                    <p:animEffect transition="out" filter="fade">
                                      <p:cBhvr>
                                        <p:cTn id="73" dur="500"/>
                                        <p:tgtEl>
                                          <p:spTgt spid="19"/>
                                        </p:tgtEl>
                                      </p:cBhvr>
                                    </p:animEffect>
                                    <p:anim calcmode="lin" valueType="num">
                                      <p:cBhvr>
                                        <p:cTn id="74" dur="500"/>
                                        <p:tgtEl>
                                          <p:spTgt spid="19"/>
                                        </p:tgtEl>
                                        <p:attrNameLst>
                                          <p:attrName>ppt_x</p:attrName>
                                        </p:attrNameLst>
                                      </p:cBhvr>
                                      <p:tavLst>
                                        <p:tav tm="0">
                                          <p:val>
                                            <p:strVal val="ppt_x"/>
                                          </p:val>
                                        </p:tav>
                                        <p:tav tm="100000">
                                          <p:val>
                                            <p:strVal val="ppt_x"/>
                                          </p:val>
                                        </p:tav>
                                      </p:tavLst>
                                    </p:anim>
                                    <p:anim calcmode="lin" valueType="num">
                                      <p:cBhvr>
                                        <p:cTn id="75" dur="500"/>
                                        <p:tgtEl>
                                          <p:spTgt spid="19"/>
                                        </p:tgtEl>
                                        <p:attrNameLst>
                                          <p:attrName>ppt_y</p:attrName>
                                        </p:attrNameLst>
                                      </p:cBhvr>
                                      <p:tavLst>
                                        <p:tav tm="0">
                                          <p:val>
                                            <p:strVal val="ppt_y"/>
                                          </p:val>
                                        </p:tav>
                                        <p:tav tm="100000">
                                          <p:val>
                                            <p:strVal val="ppt_y+.1"/>
                                          </p:val>
                                        </p:tav>
                                      </p:tavLst>
                                    </p:anim>
                                    <p:set>
                                      <p:cBhvr>
                                        <p:cTn id="76" dur="1" fill="hold">
                                          <p:stCondLst>
                                            <p:cond delay="499"/>
                                          </p:stCondLst>
                                        </p:cTn>
                                        <p:tgtEl>
                                          <p:spTgt spid="19"/>
                                        </p:tgtEl>
                                        <p:attrNameLst>
                                          <p:attrName>style.visibility</p:attrName>
                                        </p:attrNameLst>
                                      </p:cBhvr>
                                      <p:to>
                                        <p:strVal val="hidden"/>
                                      </p:to>
                                    </p:set>
                                  </p:childTnLst>
                                </p:cTn>
                              </p:par>
                              <p:par>
                                <p:cTn id="77" presetID="42"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anim calcmode="lin" valueType="num">
                                      <p:cBhvr>
                                        <p:cTn id="80" dur="500" fill="hold"/>
                                        <p:tgtEl>
                                          <p:spTgt spid="20"/>
                                        </p:tgtEl>
                                        <p:attrNameLst>
                                          <p:attrName>ppt_x</p:attrName>
                                        </p:attrNameLst>
                                      </p:cBhvr>
                                      <p:tavLst>
                                        <p:tav tm="0">
                                          <p:val>
                                            <p:strVal val="#ppt_x"/>
                                          </p:val>
                                        </p:tav>
                                        <p:tav tm="100000">
                                          <p:val>
                                            <p:strVal val="#ppt_x"/>
                                          </p:val>
                                        </p:tav>
                                      </p:tavLst>
                                    </p:anim>
                                    <p:anim calcmode="lin" valueType="num">
                                      <p:cBhvr>
                                        <p:cTn id="81"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2" presetClass="exit" presetSubtype="0" fill="hold" nodeType="clickEffect">
                                  <p:stCondLst>
                                    <p:cond delay="0"/>
                                  </p:stCondLst>
                                  <p:childTnLst>
                                    <p:animEffect transition="out" filter="fade">
                                      <p:cBhvr>
                                        <p:cTn id="85" dur="500"/>
                                        <p:tgtEl>
                                          <p:spTgt spid="20"/>
                                        </p:tgtEl>
                                      </p:cBhvr>
                                    </p:animEffect>
                                    <p:anim calcmode="lin" valueType="num">
                                      <p:cBhvr>
                                        <p:cTn id="86" dur="500"/>
                                        <p:tgtEl>
                                          <p:spTgt spid="20"/>
                                        </p:tgtEl>
                                        <p:attrNameLst>
                                          <p:attrName>ppt_x</p:attrName>
                                        </p:attrNameLst>
                                      </p:cBhvr>
                                      <p:tavLst>
                                        <p:tav tm="0">
                                          <p:val>
                                            <p:strVal val="ppt_x"/>
                                          </p:val>
                                        </p:tav>
                                        <p:tav tm="100000">
                                          <p:val>
                                            <p:strVal val="ppt_x"/>
                                          </p:val>
                                        </p:tav>
                                      </p:tavLst>
                                    </p:anim>
                                    <p:anim calcmode="lin" valueType="num">
                                      <p:cBhvr>
                                        <p:cTn id="87" dur="500"/>
                                        <p:tgtEl>
                                          <p:spTgt spid="20"/>
                                        </p:tgtEl>
                                        <p:attrNameLst>
                                          <p:attrName>ppt_y</p:attrName>
                                        </p:attrNameLst>
                                      </p:cBhvr>
                                      <p:tavLst>
                                        <p:tav tm="0">
                                          <p:val>
                                            <p:strVal val="ppt_y"/>
                                          </p:val>
                                        </p:tav>
                                        <p:tav tm="100000">
                                          <p:val>
                                            <p:strVal val="ppt_y+.1"/>
                                          </p:val>
                                        </p:tav>
                                      </p:tavLst>
                                    </p:anim>
                                    <p:set>
                                      <p:cBhvr>
                                        <p:cTn id="88" dur="1" fill="hold">
                                          <p:stCondLst>
                                            <p:cond delay="499"/>
                                          </p:stCondLst>
                                        </p:cTn>
                                        <p:tgtEl>
                                          <p:spTgt spid="20"/>
                                        </p:tgtEl>
                                        <p:attrNameLst>
                                          <p:attrName>style.visibility</p:attrName>
                                        </p:attrNameLst>
                                      </p:cBhvr>
                                      <p:to>
                                        <p:strVal val="hidden"/>
                                      </p:to>
                                    </p:set>
                                  </p:childTnLst>
                                </p:cTn>
                              </p:par>
                              <p:par>
                                <p:cTn id="89" presetID="42" presetClass="entr" presetSubtype="0"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500"/>
                                        <p:tgtEl>
                                          <p:spTgt spid="21"/>
                                        </p:tgtEl>
                                      </p:cBhvr>
                                    </p:animEffect>
                                    <p:anim calcmode="lin" valueType="num">
                                      <p:cBhvr>
                                        <p:cTn id="92" dur="500" fill="hold"/>
                                        <p:tgtEl>
                                          <p:spTgt spid="21"/>
                                        </p:tgtEl>
                                        <p:attrNameLst>
                                          <p:attrName>ppt_x</p:attrName>
                                        </p:attrNameLst>
                                      </p:cBhvr>
                                      <p:tavLst>
                                        <p:tav tm="0">
                                          <p:val>
                                            <p:strVal val="#ppt_x"/>
                                          </p:val>
                                        </p:tav>
                                        <p:tav tm="100000">
                                          <p:val>
                                            <p:strVal val="#ppt_x"/>
                                          </p:val>
                                        </p:tav>
                                      </p:tavLst>
                                    </p:anim>
                                    <p:anim calcmode="lin" valueType="num">
                                      <p:cBhvr>
                                        <p:cTn id="93"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nodeType="clickEffect">
                                  <p:stCondLst>
                                    <p:cond delay="0"/>
                                  </p:stCondLst>
                                  <p:childTnLst>
                                    <p:animEffect transition="out" filter="fade">
                                      <p:cBhvr>
                                        <p:cTn id="97" dur="500"/>
                                        <p:tgtEl>
                                          <p:spTgt spid="21"/>
                                        </p:tgtEl>
                                      </p:cBhvr>
                                    </p:animEffect>
                                    <p:anim calcmode="lin" valueType="num">
                                      <p:cBhvr>
                                        <p:cTn id="98" dur="500"/>
                                        <p:tgtEl>
                                          <p:spTgt spid="21"/>
                                        </p:tgtEl>
                                        <p:attrNameLst>
                                          <p:attrName>ppt_x</p:attrName>
                                        </p:attrNameLst>
                                      </p:cBhvr>
                                      <p:tavLst>
                                        <p:tav tm="0">
                                          <p:val>
                                            <p:strVal val="ppt_x"/>
                                          </p:val>
                                        </p:tav>
                                        <p:tav tm="100000">
                                          <p:val>
                                            <p:strVal val="ppt_x"/>
                                          </p:val>
                                        </p:tav>
                                      </p:tavLst>
                                    </p:anim>
                                    <p:anim calcmode="lin" valueType="num">
                                      <p:cBhvr>
                                        <p:cTn id="99" dur="500"/>
                                        <p:tgtEl>
                                          <p:spTgt spid="21"/>
                                        </p:tgtEl>
                                        <p:attrNameLst>
                                          <p:attrName>ppt_y</p:attrName>
                                        </p:attrNameLst>
                                      </p:cBhvr>
                                      <p:tavLst>
                                        <p:tav tm="0">
                                          <p:val>
                                            <p:strVal val="ppt_y"/>
                                          </p:val>
                                        </p:tav>
                                        <p:tav tm="100000">
                                          <p:val>
                                            <p:strVal val="ppt_y+.1"/>
                                          </p:val>
                                        </p:tav>
                                      </p:tavLst>
                                    </p:anim>
                                    <p:set>
                                      <p:cBhvr>
                                        <p:cTn id="100" dur="1" fill="hold">
                                          <p:stCondLst>
                                            <p:cond delay="499"/>
                                          </p:stCondLst>
                                        </p:cTn>
                                        <p:tgtEl>
                                          <p:spTgt spid="21"/>
                                        </p:tgtEl>
                                        <p:attrNameLst>
                                          <p:attrName>style.visibility</p:attrName>
                                        </p:attrNameLst>
                                      </p:cBhvr>
                                      <p:to>
                                        <p:strVal val="hidden"/>
                                      </p:to>
                                    </p:set>
                                  </p:childTnLst>
                                </p:cTn>
                              </p:par>
                              <p:par>
                                <p:cTn id="101" presetID="42" presetClass="entr" presetSubtype="0" fill="hold" nodeType="withEffect">
                                  <p:stCondLst>
                                    <p:cond delay="0"/>
                                  </p:stCondLst>
                                  <p:childTnLst>
                                    <p:set>
                                      <p:cBhvr>
                                        <p:cTn id="102" dur="1" fill="hold">
                                          <p:stCondLst>
                                            <p:cond delay="0"/>
                                          </p:stCondLst>
                                        </p:cTn>
                                        <p:tgtEl>
                                          <p:spTgt spid="23"/>
                                        </p:tgtEl>
                                        <p:attrNameLst>
                                          <p:attrName>style.visibility</p:attrName>
                                        </p:attrNameLst>
                                      </p:cBhvr>
                                      <p:to>
                                        <p:strVal val="visible"/>
                                      </p:to>
                                    </p:set>
                                    <p:animEffect transition="in" filter="fade">
                                      <p:cBhvr>
                                        <p:cTn id="103" dur="500"/>
                                        <p:tgtEl>
                                          <p:spTgt spid="23"/>
                                        </p:tgtEl>
                                      </p:cBhvr>
                                    </p:animEffect>
                                    <p:anim calcmode="lin" valueType="num">
                                      <p:cBhvr>
                                        <p:cTn id="104" dur="500" fill="hold"/>
                                        <p:tgtEl>
                                          <p:spTgt spid="23"/>
                                        </p:tgtEl>
                                        <p:attrNameLst>
                                          <p:attrName>ppt_x</p:attrName>
                                        </p:attrNameLst>
                                      </p:cBhvr>
                                      <p:tavLst>
                                        <p:tav tm="0">
                                          <p:val>
                                            <p:strVal val="#ppt_x"/>
                                          </p:val>
                                        </p:tav>
                                        <p:tav tm="100000">
                                          <p:val>
                                            <p:strVal val="#ppt_x"/>
                                          </p:val>
                                        </p:tav>
                                      </p:tavLst>
                                    </p:anim>
                                    <p:anim calcmode="lin" valueType="num">
                                      <p:cBhvr>
                                        <p:cTn id="105"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基于离散符号的知识表示</a:t>
            </a:r>
            <a:endParaRPr lang="en-US" altLang="zh-CN" sz="2400" b="1" dirty="0">
              <a:latin typeface="宋体" panose="02010600030101010101" pitchFamily="2" charset="-122"/>
              <a:ea typeface="宋体" panose="02010600030101010101" pitchFamily="2" charset="-122"/>
            </a:endParaRPr>
          </a:p>
        </p:txBody>
      </p:sp>
      <p:sp>
        <p:nvSpPr>
          <p:cNvPr id="5" name="文本框 4">
            <a:extLst>
              <a:ext uri="{FF2B5EF4-FFF2-40B4-BE49-F238E27FC236}">
                <a16:creationId xmlns:a16="http://schemas.microsoft.com/office/drawing/2014/main" id="{C8FE2EB3-23FE-4DB9-8EFB-0EEB50EA1F20}"/>
              </a:ext>
            </a:extLst>
          </p:cNvPr>
          <p:cNvSpPr txBox="1"/>
          <p:nvPr/>
        </p:nvSpPr>
        <p:spPr>
          <a:xfrm>
            <a:off x="1641324" y="2222936"/>
            <a:ext cx="9143908" cy="830997"/>
          </a:xfrm>
          <a:prstGeom prst="rect">
            <a:avLst/>
          </a:prstGeom>
          <a:noFill/>
        </p:spPr>
        <p:txBody>
          <a:bodyPr wrap="square" rtlCol="0">
            <a:spAutoFit/>
          </a:bodyPr>
          <a:lstStyle/>
          <a:p>
            <a:r>
              <a:rPr lang="zh-CN" altLang="en-US" sz="2400" dirty="0">
                <a:latin typeface="宋体" panose="02010600030101010101" pitchFamily="2" charset="-122"/>
                <a:ea typeface="宋体" panose="02010600030101010101" pitchFamily="2" charset="-122"/>
              </a:rPr>
              <a:t>语义</a:t>
            </a:r>
            <a:r>
              <a:rPr lang="en-US" altLang="zh-CN" sz="2400" dirty="0">
                <a:latin typeface="宋体" panose="02010600030101010101" pitchFamily="2" charset="-122"/>
                <a:ea typeface="宋体" panose="02010600030101010101" pitchFamily="2" charset="-122"/>
              </a:rPr>
              <a:t>Markup</a:t>
            </a:r>
            <a:r>
              <a:rPr lang="zh-CN" altLang="en-US" sz="2400" dirty="0">
                <a:latin typeface="宋体" panose="02010600030101010101" pitchFamily="2" charset="-122"/>
                <a:ea typeface="宋体" panose="02010600030101010101" pitchFamily="2" charset="-122"/>
              </a:rPr>
              <a:t>表示语言。语义网进一步定义了在网页中嵌入语义 </a:t>
            </a:r>
            <a:r>
              <a:rPr lang="en-US" altLang="zh-CN" sz="2400" dirty="0">
                <a:latin typeface="宋体" panose="02010600030101010101" pitchFamily="2" charset="-122"/>
                <a:ea typeface="宋体" panose="02010600030101010101" pitchFamily="2" charset="-122"/>
              </a:rPr>
              <a:t>Markup </a:t>
            </a:r>
            <a:r>
              <a:rPr lang="zh-CN" altLang="en-US" sz="2400" dirty="0">
                <a:latin typeface="宋体" panose="02010600030101010101" pitchFamily="2" charset="-122"/>
                <a:ea typeface="宋体" panose="02010600030101010101" pitchFamily="2" charset="-122"/>
              </a:rPr>
              <a:t>的方法和表示语言。</a:t>
            </a:r>
          </a:p>
        </p:txBody>
      </p:sp>
      <p:pic>
        <p:nvPicPr>
          <p:cNvPr id="8" name="图片 7">
            <a:extLst>
              <a:ext uri="{FF2B5EF4-FFF2-40B4-BE49-F238E27FC236}">
                <a16:creationId xmlns:a16="http://schemas.microsoft.com/office/drawing/2014/main" id="{4CB63792-B74B-4849-BCD0-CFB30B9EF7DF}"/>
              </a:ext>
            </a:extLst>
          </p:cNvPr>
          <p:cNvPicPr>
            <a:picLocks noChangeAspect="1"/>
          </p:cNvPicPr>
          <p:nvPr/>
        </p:nvPicPr>
        <p:blipFill>
          <a:blip r:embed="rId4"/>
          <a:stretch>
            <a:fillRect/>
          </a:stretch>
        </p:blipFill>
        <p:spPr>
          <a:xfrm>
            <a:off x="1641322" y="4371083"/>
            <a:ext cx="10085529" cy="1742046"/>
          </a:xfrm>
          <a:prstGeom prst="rect">
            <a:avLst/>
          </a:prstGeom>
        </p:spPr>
      </p:pic>
      <p:pic>
        <p:nvPicPr>
          <p:cNvPr id="9" name="图片 8">
            <a:extLst>
              <a:ext uri="{FF2B5EF4-FFF2-40B4-BE49-F238E27FC236}">
                <a16:creationId xmlns:a16="http://schemas.microsoft.com/office/drawing/2014/main" id="{CDF31CF1-C6BC-40D2-AFC0-0160B83BC0FE}"/>
              </a:ext>
            </a:extLst>
          </p:cNvPr>
          <p:cNvPicPr>
            <a:picLocks noChangeAspect="1"/>
          </p:cNvPicPr>
          <p:nvPr/>
        </p:nvPicPr>
        <p:blipFill>
          <a:blip r:embed="rId5"/>
          <a:stretch>
            <a:fillRect/>
          </a:stretch>
        </p:blipFill>
        <p:spPr>
          <a:xfrm>
            <a:off x="1641322" y="4450926"/>
            <a:ext cx="9737590" cy="1742046"/>
          </a:xfrm>
          <a:prstGeom prst="rect">
            <a:avLst/>
          </a:prstGeom>
        </p:spPr>
      </p:pic>
      <p:pic>
        <p:nvPicPr>
          <p:cNvPr id="10" name="图片 9">
            <a:extLst>
              <a:ext uri="{FF2B5EF4-FFF2-40B4-BE49-F238E27FC236}">
                <a16:creationId xmlns:a16="http://schemas.microsoft.com/office/drawing/2014/main" id="{8F2C8F84-F3BD-4639-8CAF-7C0C907F9A75}"/>
              </a:ext>
            </a:extLst>
          </p:cNvPr>
          <p:cNvPicPr>
            <a:picLocks noChangeAspect="1"/>
          </p:cNvPicPr>
          <p:nvPr/>
        </p:nvPicPr>
        <p:blipFill rotWithShape="1">
          <a:blip r:embed="rId6"/>
          <a:srcRect l="-1" r="-4713"/>
          <a:stretch/>
        </p:blipFill>
        <p:spPr>
          <a:xfrm>
            <a:off x="1640644" y="4393061"/>
            <a:ext cx="10753091" cy="1590332"/>
          </a:xfrm>
          <a:prstGeom prst="rect">
            <a:avLst/>
          </a:prstGeom>
        </p:spPr>
      </p:pic>
      <p:sp>
        <p:nvSpPr>
          <p:cNvPr id="22" name="文本框 21">
            <a:extLst>
              <a:ext uri="{FF2B5EF4-FFF2-40B4-BE49-F238E27FC236}">
                <a16:creationId xmlns:a16="http://schemas.microsoft.com/office/drawing/2014/main" id="{609617D7-AF71-4F88-A233-02A3D8B8ADB7}"/>
              </a:ext>
            </a:extLst>
          </p:cNvPr>
          <p:cNvSpPr txBox="1"/>
          <p:nvPr/>
        </p:nvSpPr>
        <p:spPr>
          <a:xfrm>
            <a:off x="1641322" y="3300271"/>
            <a:ext cx="8624341" cy="1015663"/>
          </a:xfrm>
          <a:prstGeom prst="rect">
            <a:avLst/>
          </a:prstGeom>
          <a:noFill/>
        </p:spPr>
        <p:txBody>
          <a:bodyPr wrap="square">
            <a:spAutoFit/>
          </a:bodyPr>
          <a:lstStyle/>
          <a:p>
            <a:r>
              <a:rPr lang="en-US" altLang="zh-CN" sz="2000" dirty="0">
                <a:latin typeface="-apple-system"/>
                <a:ea typeface="宋体" panose="02010600030101010101" pitchFamily="2" charset="-122"/>
              </a:rPr>
              <a:t>JSON-LD</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JavaScript Object Notation for Linked Data</a:t>
            </a:r>
            <a:r>
              <a:rPr lang="zh-CN" altLang="en-US" sz="2000" dirty="0">
                <a:latin typeface="-apple-system"/>
                <a:ea typeface="宋体" panose="02010600030101010101" pitchFamily="2" charset="-122"/>
              </a:rPr>
              <a:t>）</a:t>
            </a:r>
            <a:r>
              <a:rPr lang="zh-CN" altLang="en-US" sz="2000" dirty="0">
                <a:latin typeface="宋体" panose="02010600030101010101" pitchFamily="2" charset="-122"/>
                <a:ea typeface="宋体" panose="02010600030101010101" pitchFamily="2" charset="-122"/>
              </a:rPr>
              <a:t>是一种基于</a:t>
            </a:r>
            <a:r>
              <a:rPr lang="en-US" altLang="zh-CN" sz="2000" dirty="0">
                <a:latin typeface="-apple-system"/>
                <a:ea typeface="宋体" panose="02010600030101010101" pitchFamily="2" charset="-122"/>
              </a:rPr>
              <a:t>JSON</a:t>
            </a:r>
            <a:r>
              <a:rPr lang="zh-CN" altLang="en-US" sz="2000" dirty="0">
                <a:latin typeface="宋体" panose="02010600030101010101" pitchFamily="2" charset="-122"/>
                <a:ea typeface="宋体" panose="02010600030101010101" pitchFamily="2" charset="-122"/>
              </a:rPr>
              <a:t>表示和传输链接数据的方法。</a:t>
            </a:r>
            <a:r>
              <a:rPr lang="en-US" altLang="zh-CN" sz="2000" dirty="0">
                <a:latin typeface="-apple-system"/>
                <a:ea typeface="宋体" panose="02010600030101010101" pitchFamily="2" charset="-122"/>
              </a:rPr>
              <a:t>JSON-LD</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描述了如何通过</a:t>
            </a:r>
            <a:r>
              <a:rPr lang="en-US" altLang="zh-CN" sz="2000" dirty="0">
                <a:latin typeface="-apple-system"/>
                <a:ea typeface="宋体" panose="02010600030101010101" pitchFamily="2" charset="-122"/>
              </a:rPr>
              <a:t>JSON</a:t>
            </a:r>
            <a:r>
              <a:rPr lang="zh-CN" altLang="en-US" sz="2000" dirty="0">
                <a:latin typeface="宋体" panose="02010600030101010101" pitchFamily="2" charset="-122"/>
                <a:ea typeface="宋体" panose="02010600030101010101" pitchFamily="2" charset="-122"/>
              </a:rPr>
              <a:t>表示有向图，以及如何在一个文档中混合表示链接数据及非链接数据。</a:t>
            </a:r>
          </a:p>
        </p:txBody>
      </p:sp>
      <p:sp>
        <p:nvSpPr>
          <p:cNvPr id="24" name="文本框 23">
            <a:extLst>
              <a:ext uri="{FF2B5EF4-FFF2-40B4-BE49-F238E27FC236}">
                <a16:creationId xmlns:a16="http://schemas.microsoft.com/office/drawing/2014/main" id="{A7864447-2879-4E6B-A659-9C13C60BB76B}"/>
              </a:ext>
            </a:extLst>
          </p:cNvPr>
          <p:cNvSpPr txBox="1"/>
          <p:nvPr/>
        </p:nvSpPr>
        <p:spPr>
          <a:xfrm>
            <a:off x="1585592" y="3604013"/>
            <a:ext cx="9368054" cy="400110"/>
          </a:xfrm>
          <a:prstGeom prst="rect">
            <a:avLst/>
          </a:prstGeom>
          <a:noFill/>
        </p:spPr>
        <p:txBody>
          <a:bodyPr wrap="square">
            <a:spAutoFit/>
          </a:bodyPr>
          <a:lstStyle/>
          <a:p>
            <a:r>
              <a:rPr lang="en-US" altLang="zh-CN" sz="2000" dirty="0" err="1">
                <a:latin typeface="-apple-system"/>
              </a:rPr>
              <a:t>RDFa</a:t>
            </a:r>
            <a:r>
              <a:rPr lang="zh-CN" altLang="en-US" sz="2000" dirty="0">
                <a:latin typeface="-apple-system"/>
              </a:rPr>
              <a:t>（</a:t>
            </a:r>
            <a:r>
              <a:rPr lang="en-US" altLang="zh-CN" sz="2000" dirty="0">
                <a:latin typeface="-apple-system"/>
              </a:rPr>
              <a:t>Resource Description Framework in attributes</a:t>
            </a:r>
            <a:r>
              <a:rPr lang="zh-CN" altLang="en-US" sz="2000" dirty="0">
                <a:latin typeface="-apple-system"/>
              </a:rPr>
              <a:t>）</a:t>
            </a:r>
            <a:r>
              <a:rPr lang="zh-CN" altLang="en-US" sz="2000" dirty="0">
                <a:latin typeface="宋体" panose="02010600030101010101" pitchFamily="2" charset="-122"/>
                <a:ea typeface="宋体" panose="02010600030101010101" pitchFamily="2" charset="-122"/>
              </a:rPr>
              <a:t>是一种早期网页语义标记语言。</a:t>
            </a:r>
          </a:p>
        </p:txBody>
      </p:sp>
      <p:sp>
        <p:nvSpPr>
          <p:cNvPr id="26" name="文本框 25">
            <a:extLst>
              <a:ext uri="{FF2B5EF4-FFF2-40B4-BE49-F238E27FC236}">
                <a16:creationId xmlns:a16="http://schemas.microsoft.com/office/drawing/2014/main" id="{0DBB5319-A001-4947-8C17-C02E8B36D714}"/>
              </a:ext>
            </a:extLst>
          </p:cNvPr>
          <p:cNvSpPr txBox="1"/>
          <p:nvPr/>
        </p:nvSpPr>
        <p:spPr>
          <a:xfrm>
            <a:off x="1657723" y="3603156"/>
            <a:ext cx="9368054" cy="400110"/>
          </a:xfrm>
          <a:prstGeom prst="rect">
            <a:avLst/>
          </a:prstGeom>
          <a:noFill/>
        </p:spPr>
        <p:txBody>
          <a:bodyPr wrap="square">
            <a:spAutoFit/>
          </a:bodyPr>
          <a:lstStyle/>
          <a:p>
            <a:r>
              <a:rPr lang="en-US" altLang="zh-CN" sz="2000" dirty="0">
                <a:latin typeface="-apple-system"/>
                <a:ea typeface="宋体" panose="02010600030101010101" pitchFamily="2" charset="-122"/>
              </a:rPr>
              <a:t>Microdata</a:t>
            </a:r>
            <a:r>
              <a:rPr lang="zh-CN" altLang="en-US" sz="2000" dirty="0">
                <a:latin typeface="宋体" panose="02010600030101010101" pitchFamily="2" charset="-122"/>
                <a:ea typeface="宋体" panose="02010600030101010101" pitchFamily="2" charset="-122"/>
              </a:rPr>
              <a:t>（微数据）是在网页标记语言中嵌入机器可读的属性数据。</a:t>
            </a:r>
          </a:p>
        </p:txBody>
      </p:sp>
    </p:spTree>
    <p:extLst>
      <p:ext uri="{BB962C8B-B14F-4D97-AF65-F5344CB8AC3E}">
        <p14:creationId xmlns:p14="http://schemas.microsoft.com/office/powerpoint/2010/main" val="426438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grpId="1" nodeType="clickEffect">
                                  <p:stCondLst>
                                    <p:cond delay="0"/>
                                  </p:stCondLst>
                                  <p:childTnLst>
                                    <p:animEffect transition="out" filter="fade">
                                      <p:cBhvr>
                                        <p:cTn id="18" dur="500"/>
                                        <p:tgtEl>
                                          <p:spTgt spid="22"/>
                                        </p:tgtEl>
                                      </p:cBhvr>
                                    </p:animEffect>
                                    <p:anim calcmode="lin" valueType="num">
                                      <p:cBhvr>
                                        <p:cTn id="19" dur="500"/>
                                        <p:tgtEl>
                                          <p:spTgt spid="22"/>
                                        </p:tgtEl>
                                        <p:attrNameLst>
                                          <p:attrName>ppt_x</p:attrName>
                                        </p:attrNameLst>
                                      </p:cBhvr>
                                      <p:tavLst>
                                        <p:tav tm="0">
                                          <p:val>
                                            <p:strVal val="ppt_x"/>
                                          </p:val>
                                        </p:tav>
                                        <p:tav tm="100000">
                                          <p:val>
                                            <p:strVal val="ppt_x"/>
                                          </p:val>
                                        </p:tav>
                                      </p:tavLst>
                                    </p:anim>
                                    <p:anim calcmode="lin" valueType="num">
                                      <p:cBhvr>
                                        <p:cTn id="20" dur="500"/>
                                        <p:tgtEl>
                                          <p:spTgt spid="22"/>
                                        </p:tgtEl>
                                        <p:attrNameLst>
                                          <p:attrName>ppt_y</p:attrName>
                                        </p:attrNameLst>
                                      </p:cBhvr>
                                      <p:tavLst>
                                        <p:tav tm="0">
                                          <p:val>
                                            <p:strVal val="ppt_y"/>
                                          </p:val>
                                        </p:tav>
                                        <p:tav tm="100000">
                                          <p:val>
                                            <p:strVal val="ppt_y+.1"/>
                                          </p:val>
                                        </p:tav>
                                      </p:tavLst>
                                    </p:anim>
                                    <p:set>
                                      <p:cBhvr>
                                        <p:cTn id="21" dur="1" fill="hold">
                                          <p:stCondLst>
                                            <p:cond delay="499"/>
                                          </p:stCondLst>
                                        </p:cTn>
                                        <p:tgtEl>
                                          <p:spTgt spid="22"/>
                                        </p:tgtEl>
                                        <p:attrNameLst>
                                          <p:attrName>style.visibility</p:attrName>
                                        </p:attrNameLst>
                                      </p:cBhvr>
                                      <p:to>
                                        <p:strVal val="hidden"/>
                                      </p:to>
                                    </p:set>
                                  </p:childTnLst>
                                </p:cTn>
                              </p:par>
                              <p:par>
                                <p:cTn id="22" presetID="42" presetClass="exit" presetSubtype="0" fill="hold" nodeType="withEffect">
                                  <p:stCondLst>
                                    <p:cond delay="0"/>
                                  </p:stCondLst>
                                  <p:childTnLst>
                                    <p:animEffect transition="out" filter="fade">
                                      <p:cBhvr>
                                        <p:cTn id="23" dur="500"/>
                                        <p:tgtEl>
                                          <p:spTgt spid="8"/>
                                        </p:tgtEl>
                                      </p:cBhvr>
                                    </p:animEffect>
                                    <p:anim calcmode="lin" valueType="num">
                                      <p:cBhvr>
                                        <p:cTn id="24" dur="500"/>
                                        <p:tgtEl>
                                          <p:spTgt spid="8"/>
                                        </p:tgtEl>
                                        <p:attrNameLst>
                                          <p:attrName>ppt_x</p:attrName>
                                        </p:attrNameLst>
                                      </p:cBhvr>
                                      <p:tavLst>
                                        <p:tav tm="0">
                                          <p:val>
                                            <p:strVal val="ppt_x"/>
                                          </p:val>
                                        </p:tav>
                                        <p:tav tm="100000">
                                          <p:val>
                                            <p:strVal val="ppt_x"/>
                                          </p:val>
                                        </p:tav>
                                      </p:tavLst>
                                    </p:anim>
                                    <p:anim calcmode="lin" valueType="num">
                                      <p:cBhvr>
                                        <p:cTn id="25" dur="500"/>
                                        <p:tgtEl>
                                          <p:spTgt spid="8"/>
                                        </p:tgtEl>
                                        <p:attrNameLst>
                                          <p:attrName>ppt_y</p:attrName>
                                        </p:attrNameLst>
                                      </p:cBhvr>
                                      <p:tavLst>
                                        <p:tav tm="0">
                                          <p:val>
                                            <p:strVal val="ppt_y"/>
                                          </p:val>
                                        </p:tav>
                                        <p:tav tm="100000">
                                          <p:val>
                                            <p:strVal val="ppt_y+.1"/>
                                          </p:val>
                                        </p:tav>
                                      </p:tavLst>
                                    </p:anim>
                                    <p:set>
                                      <p:cBhvr>
                                        <p:cTn id="26" dur="1" fill="hold">
                                          <p:stCondLst>
                                            <p:cond delay="499"/>
                                          </p:stCondLst>
                                        </p:cTn>
                                        <p:tgtEl>
                                          <p:spTgt spid="8"/>
                                        </p:tgtEl>
                                        <p:attrNameLst>
                                          <p:attrName>style.visibility</p:attrName>
                                        </p:attrNameLst>
                                      </p:cBhvr>
                                      <p:to>
                                        <p:strVal val="hidden"/>
                                      </p:to>
                                    </p:set>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anim calcmode="lin" valueType="num">
                                      <p:cBhvr>
                                        <p:cTn id="30" dur="500" fill="hold"/>
                                        <p:tgtEl>
                                          <p:spTgt spid="9"/>
                                        </p:tgtEl>
                                        <p:attrNameLst>
                                          <p:attrName>ppt_x</p:attrName>
                                        </p:attrNameLst>
                                      </p:cBhvr>
                                      <p:tavLst>
                                        <p:tav tm="0">
                                          <p:val>
                                            <p:strVal val="#ppt_x"/>
                                          </p:val>
                                        </p:tav>
                                        <p:tav tm="100000">
                                          <p:val>
                                            <p:strVal val="#ppt_x"/>
                                          </p:val>
                                        </p:tav>
                                      </p:tavLst>
                                    </p:anim>
                                    <p:anim calcmode="lin" valueType="num">
                                      <p:cBhvr>
                                        <p:cTn id="31" dur="5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anim calcmode="lin" valueType="num">
                                      <p:cBhvr>
                                        <p:cTn id="35" dur="500" fill="hold"/>
                                        <p:tgtEl>
                                          <p:spTgt spid="24"/>
                                        </p:tgtEl>
                                        <p:attrNameLst>
                                          <p:attrName>ppt_x</p:attrName>
                                        </p:attrNameLst>
                                      </p:cBhvr>
                                      <p:tavLst>
                                        <p:tav tm="0">
                                          <p:val>
                                            <p:strVal val="#ppt_x"/>
                                          </p:val>
                                        </p:tav>
                                        <p:tav tm="100000">
                                          <p:val>
                                            <p:strVal val="#ppt_x"/>
                                          </p:val>
                                        </p:tav>
                                      </p:tavLst>
                                    </p:anim>
                                    <p:anim calcmode="lin" valueType="num">
                                      <p:cBhvr>
                                        <p:cTn id="3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xit" presetSubtype="0" fill="hold" nodeType="clickEffect">
                                  <p:stCondLst>
                                    <p:cond delay="0"/>
                                  </p:stCondLst>
                                  <p:childTnLst>
                                    <p:animEffect transition="out" filter="fade">
                                      <p:cBhvr>
                                        <p:cTn id="40" dur="500"/>
                                        <p:tgtEl>
                                          <p:spTgt spid="9"/>
                                        </p:tgtEl>
                                      </p:cBhvr>
                                    </p:animEffect>
                                    <p:anim calcmode="lin" valueType="num">
                                      <p:cBhvr>
                                        <p:cTn id="41" dur="500"/>
                                        <p:tgtEl>
                                          <p:spTgt spid="9"/>
                                        </p:tgtEl>
                                        <p:attrNameLst>
                                          <p:attrName>ppt_x</p:attrName>
                                        </p:attrNameLst>
                                      </p:cBhvr>
                                      <p:tavLst>
                                        <p:tav tm="0">
                                          <p:val>
                                            <p:strVal val="ppt_x"/>
                                          </p:val>
                                        </p:tav>
                                        <p:tav tm="100000">
                                          <p:val>
                                            <p:strVal val="ppt_x"/>
                                          </p:val>
                                        </p:tav>
                                      </p:tavLst>
                                    </p:anim>
                                    <p:anim calcmode="lin" valueType="num">
                                      <p:cBhvr>
                                        <p:cTn id="42" dur="500"/>
                                        <p:tgtEl>
                                          <p:spTgt spid="9"/>
                                        </p:tgtEl>
                                        <p:attrNameLst>
                                          <p:attrName>ppt_y</p:attrName>
                                        </p:attrNameLst>
                                      </p:cBhvr>
                                      <p:tavLst>
                                        <p:tav tm="0">
                                          <p:val>
                                            <p:strVal val="ppt_y"/>
                                          </p:val>
                                        </p:tav>
                                        <p:tav tm="100000">
                                          <p:val>
                                            <p:strVal val="ppt_y+.1"/>
                                          </p:val>
                                        </p:tav>
                                      </p:tavLst>
                                    </p:anim>
                                    <p:set>
                                      <p:cBhvr>
                                        <p:cTn id="43" dur="1" fill="hold">
                                          <p:stCondLst>
                                            <p:cond delay="499"/>
                                          </p:stCondLst>
                                        </p:cTn>
                                        <p:tgtEl>
                                          <p:spTgt spid="9"/>
                                        </p:tgtEl>
                                        <p:attrNameLst>
                                          <p:attrName>style.visibility</p:attrName>
                                        </p:attrNameLst>
                                      </p:cBhvr>
                                      <p:to>
                                        <p:strVal val="hidden"/>
                                      </p:to>
                                    </p:set>
                                  </p:childTnLst>
                                </p:cTn>
                              </p:par>
                              <p:par>
                                <p:cTn id="44" presetID="42" presetClass="exit" presetSubtype="0" fill="hold" grpId="1" nodeType="withEffect">
                                  <p:stCondLst>
                                    <p:cond delay="0"/>
                                  </p:stCondLst>
                                  <p:childTnLst>
                                    <p:animEffect transition="out" filter="fade">
                                      <p:cBhvr>
                                        <p:cTn id="45" dur="500"/>
                                        <p:tgtEl>
                                          <p:spTgt spid="24"/>
                                        </p:tgtEl>
                                      </p:cBhvr>
                                    </p:animEffect>
                                    <p:anim calcmode="lin" valueType="num">
                                      <p:cBhvr>
                                        <p:cTn id="46" dur="500"/>
                                        <p:tgtEl>
                                          <p:spTgt spid="24"/>
                                        </p:tgtEl>
                                        <p:attrNameLst>
                                          <p:attrName>ppt_x</p:attrName>
                                        </p:attrNameLst>
                                      </p:cBhvr>
                                      <p:tavLst>
                                        <p:tav tm="0">
                                          <p:val>
                                            <p:strVal val="ppt_x"/>
                                          </p:val>
                                        </p:tav>
                                        <p:tav tm="100000">
                                          <p:val>
                                            <p:strVal val="ppt_x"/>
                                          </p:val>
                                        </p:tav>
                                      </p:tavLst>
                                    </p:anim>
                                    <p:anim calcmode="lin" valueType="num">
                                      <p:cBhvr>
                                        <p:cTn id="47" dur="500"/>
                                        <p:tgtEl>
                                          <p:spTgt spid="24"/>
                                        </p:tgtEl>
                                        <p:attrNameLst>
                                          <p:attrName>ppt_y</p:attrName>
                                        </p:attrNameLst>
                                      </p:cBhvr>
                                      <p:tavLst>
                                        <p:tav tm="0">
                                          <p:val>
                                            <p:strVal val="ppt_y"/>
                                          </p:val>
                                        </p:tav>
                                        <p:tav tm="100000">
                                          <p:val>
                                            <p:strVal val="ppt_y+.1"/>
                                          </p:val>
                                        </p:tav>
                                      </p:tavLst>
                                    </p:anim>
                                    <p:set>
                                      <p:cBhvr>
                                        <p:cTn id="48" dur="1" fill="hold">
                                          <p:stCondLst>
                                            <p:cond delay="499"/>
                                          </p:stCondLst>
                                        </p:cTn>
                                        <p:tgtEl>
                                          <p:spTgt spid="24"/>
                                        </p:tgtEl>
                                        <p:attrNameLst>
                                          <p:attrName>style.visibility</p:attrName>
                                        </p:attrNameLst>
                                      </p:cBhvr>
                                      <p:to>
                                        <p:strVal val="hidden"/>
                                      </p:to>
                                    </p:set>
                                  </p:childTnLst>
                                </p:cTn>
                              </p:par>
                              <p:par>
                                <p:cTn id="49" presetID="42"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strVal val="#ppt_x"/>
                                          </p:val>
                                        </p:tav>
                                        <p:tav tm="100000">
                                          <p:val>
                                            <p:strVal val="#ppt_x"/>
                                          </p:val>
                                        </p:tav>
                                      </p:tavLst>
                                    </p:anim>
                                    <p:anim calcmode="lin" valueType="num">
                                      <p:cBhvr>
                                        <p:cTn id="53" dur="500" fill="hold"/>
                                        <p:tgtEl>
                                          <p:spTgt spid="2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500"/>
                                        <p:tgtEl>
                                          <p:spTgt spid="10"/>
                                        </p:tgtEl>
                                      </p:cBhvr>
                                    </p:animEffect>
                                    <p:anim calcmode="lin" valueType="num">
                                      <p:cBhvr>
                                        <p:cTn id="57" dur="500" fill="hold"/>
                                        <p:tgtEl>
                                          <p:spTgt spid="10"/>
                                        </p:tgtEl>
                                        <p:attrNameLst>
                                          <p:attrName>ppt_x</p:attrName>
                                        </p:attrNameLst>
                                      </p:cBhvr>
                                      <p:tavLst>
                                        <p:tav tm="0">
                                          <p:val>
                                            <p:strVal val="#ppt_x"/>
                                          </p:val>
                                        </p:tav>
                                        <p:tav tm="100000">
                                          <p:val>
                                            <p:strVal val="#ppt_x"/>
                                          </p:val>
                                        </p:tav>
                                      </p:tavLst>
                                    </p:anim>
                                    <p:anim calcmode="lin" valueType="num">
                                      <p:cBhvr>
                                        <p:cTn id="5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4" grpId="0"/>
      <p:bldP spid="24" grpId="1"/>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FB71097-3A65-4464-BE20-B8F9F47B7790}"/>
              </a:ext>
            </a:extLst>
          </p:cNvPr>
          <p:cNvSpPr txBox="1"/>
          <p:nvPr/>
        </p:nvSpPr>
        <p:spPr>
          <a:xfrm>
            <a:off x="1641323" y="2228671"/>
            <a:ext cx="9753508" cy="1015663"/>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在自然语言处理领域中，因为离散符号化的词语并不能蕴涵语义信息，所以将词映射到向量空间，这不仅有利于进行相应的计算，在映射的过程中也能使相关的向量蕴涵一定的语义。</a:t>
            </a:r>
          </a:p>
        </p:txBody>
      </p:sp>
      <p:sp>
        <p:nvSpPr>
          <p:cNvPr id="12" name="文本框 11">
            <a:extLst>
              <a:ext uri="{FF2B5EF4-FFF2-40B4-BE49-F238E27FC236}">
                <a16:creationId xmlns:a16="http://schemas.microsoft.com/office/drawing/2014/main" id="{F7A01937-B24C-4333-AFE9-8826FDAA33C2}"/>
              </a:ext>
            </a:extLst>
          </p:cNvPr>
          <p:cNvSpPr txBox="1"/>
          <p:nvPr/>
        </p:nvSpPr>
        <p:spPr>
          <a:xfrm>
            <a:off x="1641323" y="3613667"/>
            <a:ext cx="4454677" cy="2259273"/>
          </a:xfrm>
          <a:prstGeom prst="rect">
            <a:avLst/>
          </a:prstGeom>
          <a:noFill/>
        </p:spPr>
        <p:txBody>
          <a:bodyPr wrap="square">
            <a:spAutoFit/>
          </a:bodyPr>
          <a:lstStyle/>
          <a:p>
            <a:pPr>
              <a:lnSpc>
                <a:spcPct val="120000"/>
              </a:lnSpc>
            </a:pPr>
            <a:r>
              <a:rPr lang="zh-CN" altLang="en-US" sz="2000" b="1" dirty="0">
                <a:latin typeface="宋体" panose="02010600030101010101" pitchFamily="2" charset="-122"/>
                <a:ea typeface="宋体" panose="02010600030101010101" pitchFamily="2" charset="-122"/>
              </a:rPr>
              <a:t>传统的独热编码</a:t>
            </a:r>
            <a:r>
              <a:rPr lang="zh-CN" altLang="en-US" sz="2000" b="1" dirty="0">
                <a:latin typeface="-apple-system"/>
                <a:ea typeface="宋体" panose="02010600030101010101" pitchFamily="2" charset="-122"/>
              </a:rPr>
              <a:t>（</a:t>
            </a:r>
            <a:r>
              <a:rPr lang="en-US" altLang="zh-CN" sz="2000" b="1" dirty="0">
                <a:latin typeface="-apple-system"/>
                <a:ea typeface="宋体" panose="02010600030101010101" pitchFamily="2" charset="-122"/>
              </a:rPr>
              <a:t>One-Hot Encoding</a:t>
            </a:r>
            <a:r>
              <a:rPr lang="zh-CN" altLang="en-US" sz="2000" b="1" dirty="0">
                <a:latin typeface="-apple-system"/>
                <a:ea typeface="宋体" panose="02010600030101010101" pitchFamily="2" charset="-122"/>
              </a:rPr>
              <a:t>）</a:t>
            </a:r>
            <a:r>
              <a:rPr lang="zh-CN" altLang="en-US" sz="2000" dirty="0">
                <a:latin typeface="宋体" panose="02010600030101010101" pitchFamily="2" charset="-122"/>
                <a:ea typeface="宋体" panose="02010600030101010101" pitchFamily="2" charset="-122"/>
              </a:rPr>
              <a:t>方法是将一个词表示成一个很长的向量，该向量的维度是整个词表的大小。对于某一个具体的词，在其独热表示的向量中，除了表示该词编号的维度为</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，其余都为</a:t>
            </a:r>
            <a:r>
              <a:rPr lang="en-US" altLang="zh-CN" sz="2000" dirty="0">
                <a:latin typeface="宋体" panose="02010600030101010101" pitchFamily="2" charset="-122"/>
                <a:ea typeface="宋体" panose="02010600030101010101" pitchFamily="2" charset="-122"/>
              </a:rPr>
              <a:t>0</a:t>
            </a:r>
            <a:r>
              <a:rPr lang="zh-CN" altLang="en-US" sz="2000" dirty="0">
                <a:latin typeface="宋体" panose="02010600030101010101" pitchFamily="2" charset="-122"/>
                <a:ea typeface="宋体" panose="02010600030101010101" pitchFamily="2" charset="-122"/>
              </a:rPr>
              <a:t>。</a:t>
            </a:r>
          </a:p>
        </p:txBody>
      </p:sp>
      <p:pic>
        <p:nvPicPr>
          <p:cNvPr id="13" name="图片 12">
            <a:extLst>
              <a:ext uri="{FF2B5EF4-FFF2-40B4-BE49-F238E27FC236}">
                <a16:creationId xmlns:a16="http://schemas.microsoft.com/office/drawing/2014/main" id="{83FF0876-5557-47F3-9ABF-B7D339C39073}"/>
              </a:ext>
            </a:extLst>
          </p:cNvPr>
          <p:cNvPicPr>
            <a:picLocks noChangeAspect="1"/>
          </p:cNvPicPr>
          <p:nvPr/>
        </p:nvPicPr>
        <p:blipFill>
          <a:blip r:embed="rId4"/>
          <a:stretch>
            <a:fillRect/>
          </a:stretch>
        </p:blipFill>
        <p:spPr>
          <a:xfrm>
            <a:off x="6096000" y="3333787"/>
            <a:ext cx="5599546" cy="2995246"/>
          </a:xfrm>
          <a:prstGeom prst="rect">
            <a:avLst/>
          </a:prstGeom>
        </p:spPr>
      </p:pic>
      <p:sp>
        <p:nvSpPr>
          <p:cNvPr id="15" name="文本框 14">
            <a:extLst>
              <a:ext uri="{FF2B5EF4-FFF2-40B4-BE49-F238E27FC236}">
                <a16:creationId xmlns:a16="http://schemas.microsoft.com/office/drawing/2014/main" id="{78E57F59-C103-4644-A63C-42E5277267D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7757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A1124F2-DD9F-4CB9-A8CA-61382F7883F2}"/>
              </a:ext>
            </a:extLst>
          </p:cNvPr>
          <p:cNvPicPr>
            <a:picLocks noChangeAspect="1"/>
          </p:cNvPicPr>
          <p:nvPr/>
        </p:nvPicPr>
        <p:blipFill>
          <a:blip r:embed="rId3"/>
          <a:stretch>
            <a:fillRect/>
          </a:stretch>
        </p:blipFill>
        <p:spPr>
          <a:xfrm>
            <a:off x="3282647" y="3440723"/>
            <a:ext cx="6541384" cy="3386725"/>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AAC8730-DA70-4E77-BF63-59438836A230}"/>
              </a:ext>
            </a:extLst>
          </p:cNvPr>
          <p:cNvSpPr txBox="1"/>
          <p:nvPr/>
        </p:nvSpPr>
        <p:spPr>
          <a:xfrm>
            <a:off x="1641323" y="2243595"/>
            <a:ext cx="9331477" cy="1151277"/>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词袋模型</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Bag-of-Words, BoW</a:t>
            </a:r>
            <a:r>
              <a:rPr lang="zh-CN" altLang="en-US" sz="2000" dirty="0">
                <a:latin typeface="-apple-system"/>
                <a:ea typeface="宋体" panose="02010600030101010101" pitchFamily="2" charset="-122"/>
              </a:rPr>
              <a:t>）</a:t>
            </a:r>
            <a:r>
              <a:rPr lang="zh-CN" altLang="en-US" sz="2000" dirty="0">
                <a:latin typeface="宋体" panose="02010600030101010101" pitchFamily="2" charset="-122"/>
                <a:ea typeface="宋体" panose="02010600030101010101" pitchFamily="2" charset="-122"/>
              </a:rPr>
              <a:t>是一种对文本中词的表示方法。该方法将文本想象成一个装词的袋子，不考虑词之间的上下文关系，不关心词在袋子中存放的顺序，仅记录每个词在该文本（词袋）中出现的次数。</a:t>
            </a:r>
          </a:p>
        </p:txBody>
      </p:sp>
      <p:sp>
        <p:nvSpPr>
          <p:cNvPr id="8" name="文本框 7">
            <a:extLst>
              <a:ext uri="{FF2B5EF4-FFF2-40B4-BE49-F238E27FC236}">
                <a16:creationId xmlns:a16="http://schemas.microsoft.com/office/drawing/2014/main" id="{265E6DDA-78C1-416D-97C4-10E7719335E7}"/>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3157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851785E8-4D41-48A8-8AAE-335147EA4A66}"/>
              </a:ext>
            </a:extLst>
          </p:cNvPr>
          <p:cNvSpPr txBox="1"/>
          <p:nvPr/>
        </p:nvSpPr>
        <p:spPr>
          <a:xfrm>
            <a:off x="1641323" y="2387059"/>
            <a:ext cx="9343200" cy="3023200"/>
          </a:xfrm>
          <a:prstGeom prst="rect">
            <a:avLst/>
          </a:prstGeom>
          <a:noFill/>
        </p:spPr>
        <p:txBody>
          <a:bodyPr wrap="square">
            <a:spAutoFit/>
          </a:bodyPr>
          <a:lstStyle/>
          <a:p>
            <a:pPr>
              <a:lnSpc>
                <a:spcPct val="120000"/>
              </a:lnSpc>
            </a:pPr>
            <a:r>
              <a:rPr lang="zh-CN" altLang="en-US" sz="2000" dirty="0"/>
              <a:t>为了更多地表示词与词之间的语义相似程度，提出词的分布式表示，也就是基于上下文的稠密向量表示法，通常称为</a:t>
            </a:r>
            <a:r>
              <a:rPr lang="zh-CN" altLang="en-US" sz="2000" dirty="0">
                <a:solidFill>
                  <a:srgbClr val="FF0000"/>
                </a:solidFill>
              </a:rPr>
              <a:t>词向量或词嵌入</a:t>
            </a:r>
            <a:r>
              <a:rPr lang="zh-CN" altLang="en-US" sz="2000" dirty="0"/>
              <a:t>（</a:t>
            </a:r>
            <a:r>
              <a:rPr lang="en-US" altLang="zh-CN" sz="2000" dirty="0"/>
              <a:t>Word Embedding</a:t>
            </a:r>
            <a:r>
              <a:rPr lang="zh-CN" altLang="en-US" sz="2000" dirty="0"/>
              <a:t>）。产生词向量的手段主要有三种： </a:t>
            </a:r>
            <a:endParaRPr lang="en-US" altLang="zh-CN" sz="2000" dirty="0"/>
          </a:p>
          <a:p>
            <a:pPr marL="285750" indent="-285750">
              <a:lnSpc>
                <a:spcPct val="120000"/>
              </a:lnSpc>
              <a:buFont typeface="Arial" panose="020B0604020202020204" pitchFamily="34" charset="0"/>
              <a:buChar char="•"/>
            </a:pPr>
            <a:r>
              <a:rPr lang="en-US" altLang="zh-CN" sz="2000" b="1" dirty="0">
                <a:latin typeface="-apple-system"/>
              </a:rPr>
              <a:t>Count-based</a:t>
            </a:r>
            <a:r>
              <a:rPr lang="zh-CN" altLang="en-US" sz="2000" b="1" dirty="0">
                <a:latin typeface="-apple-system"/>
              </a:rPr>
              <a:t>。</a:t>
            </a:r>
            <a:r>
              <a:rPr lang="zh-CN" altLang="en-US" sz="2000" dirty="0"/>
              <a:t>基于计数的方法，简单说就是记录文本中词的出现次数。 </a:t>
            </a:r>
            <a:endParaRPr lang="en-US" altLang="zh-CN" sz="2000" dirty="0"/>
          </a:p>
          <a:p>
            <a:pPr marL="285750" indent="-285750">
              <a:lnSpc>
                <a:spcPct val="120000"/>
              </a:lnSpc>
              <a:buFont typeface="Arial" panose="020B0604020202020204" pitchFamily="34" charset="0"/>
              <a:buChar char="•"/>
            </a:pPr>
            <a:r>
              <a:rPr lang="en-US" altLang="zh-CN" sz="2000" b="1" dirty="0">
                <a:latin typeface="-apple-system"/>
              </a:rPr>
              <a:t>Predictive</a:t>
            </a:r>
            <a:r>
              <a:rPr lang="zh-CN" altLang="en-US" sz="2000" b="1" dirty="0">
                <a:latin typeface="-apple-system"/>
              </a:rPr>
              <a:t>。</a:t>
            </a:r>
            <a:r>
              <a:rPr lang="zh-CN" altLang="en-US" sz="2000" dirty="0"/>
              <a:t>基于预测的方法，既可以通过上下文预测中心词，也可以通过中心词预测上下文。 </a:t>
            </a:r>
            <a:endParaRPr lang="en-US" altLang="zh-CN" sz="2000" dirty="0"/>
          </a:p>
          <a:p>
            <a:pPr marL="285750" indent="-285750">
              <a:lnSpc>
                <a:spcPct val="120000"/>
              </a:lnSpc>
              <a:buFont typeface="Arial" panose="020B0604020202020204" pitchFamily="34" charset="0"/>
              <a:buChar char="•"/>
            </a:pPr>
            <a:r>
              <a:rPr lang="en-US" altLang="zh-CN" sz="2000" b="1" dirty="0">
                <a:latin typeface="-apple-system"/>
              </a:rPr>
              <a:t>Task-based</a:t>
            </a:r>
            <a:r>
              <a:rPr lang="zh-CN" altLang="en-US" sz="2000" b="1" dirty="0">
                <a:latin typeface="-apple-system"/>
              </a:rPr>
              <a:t>。</a:t>
            </a:r>
            <a:r>
              <a:rPr lang="zh-CN" altLang="en-US" sz="2000" dirty="0"/>
              <a:t>基于任务的，也就是通过任务驱动的方法。通过对词向量在具体任务上的表现效果对词向量进行学习。 </a:t>
            </a:r>
          </a:p>
        </p:txBody>
      </p:sp>
    </p:spTree>
    <p:extLst>
      <p:ext uri="{BB962C8B-B14F-4D97-AF65-F5344CB8AC3E}">
        <p14:creationId xmlns:p14="http://schemas.microsoft.com/office/powerpoint/2010/main" val="6721993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443DD97-5728-43D3-835E-543CE6DD9F2E}"/>
              </a:ext>
            </a:extLst>
          </p:cNvPr>
          <p:cNvSpPr txBox="1"/>
          <p:nvPr/>
        </p:nvSpPr>
        <p:spPr>
          <a:xfrm>
            <a:off x="1641323" y="2230210"/>
            <a:ext cx="8507072" cy="40011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词向量生成模型。开源工具</a:t>
            </a:r>
            <a:r>
              <a:rPr lang="en-US" altLang="zh-CN" sz="2000" dirty="0">
                <a:latin typeface="-apple-system"/>
                <a:ea typeface="宋体" panose="02010600030101010101" pitchFamily="2" charset="-122"/>
              </a:rPr>
              <a:t>word2vec</a:t>
            </a:r>
            <a:r>
              <a:rPr lang="zh-CN" altLang="en-US" sz="2000" dirty="0">
                <a:latin typeface="宋体" panose="02010600030101010101" pitchFamily="2" charset="-122"/>
                <a:ea typeface="宋体" panose="02010600030101010101" pitchFamily="2" charset="-122"/>
              </a:rPr>
              <a:t>中包含的</a:t>
            </a:r>
            <a:r>
              <a:rPr lang="en-US" altLang="zh-CN" sz="2000" dirty="0">
                <a:latin typeface="-apple-system"/>
                <a:ea typeface="宋体" panose="02010600030101010101" pitchFamily="2" charset="-122"/>
              </a:rPr>
              <a:t>CBoW</a:t>
            </a:r>
            <a:r>
              <a:rPr lang="zh-CN" altLang="en-US" sz="2000" dirty="0">
                <a:latin typeface="宋体" panose="02010600030101010101" pitchFamily="2" charset="-122"/>
                <a:ea typeface="宋体" panose="02010600030101010101" pitchFamily="2" charset="-122"/>
              </a:rPr>
              <a:t>和</a:t>
            </a:r>
            <a:r>
              <a:rPr lang="en-US" altLang="zh-CN" sz="2000" dirty="0">
                <a:latin typeface="-apple-system"/>
                <a:ea typeface="宋体" panose="02010600030101010101" pitchFamily="2" charset="-122"/>
              </a:rPr>
              <a:t>Skipgram</a:t>
            </a:r>
            <a:r>
              <a:rPr lang="zh-CN" altLang="en-US" sz="2000" dirty="0">
                <a:latin typeface="宋体" panose="02010600030101010101" pitchFamily="2" charset="-122"/>
                <a:ea typeface="宋体" panose="02010600030101010101" pitchFamily="2" charset="-122"/>
              </a:rPr>
              <a:t>两个模型。</a:t>
            </a:r>
          </a:p>
        </p:txBody>
      </p:sp>
      <p:sp>
        <p:nvSpPr>
          <p:cNvPr id="11" name="文本框 10">
            <a:extLst>
              <a:ext uri="{FF2B5EF4-FFF2-40B4-BE49-F238E27FC236}">
                <a16:creationId xmlns:a16="http://schemas.microsoft.com/office/drawing/2014/main" id="{4DAAC56D-7494-4D06-8CC9-76317763E55A}"/>
              </a:ext>
            </a:extLst>
          </p:cNvPr>
          <p:cNvSpPr txBox="1"/>
          <p:nvPr/>
        </p:nvSpPr>
        <p:spPr>
          <a:xfrm>
            <a:off x="5894859" y="6357572"/>
            <a:ext cx="6096000" cy="369332"/>
          </a:xfrm>
          <a:prstGeom prst="rect">
            <a:avLst/>
          </a:prstGeom>
          <a:noFill/>
        </p:spPr>
        <p:txBody>
          <a:bodyPr wrap="square">
            <a:spAutoFit/>
          </a:bodyPr>
          <a:lstStyle/>
          <a:p>
            <a:pPr algn="l"/>
            <a:r>
              <a:rPr lang="en-US" altLang="zh-CN" b="1" i="0" u="none" strike="noStrike" dirty="0">
                <a:solidFill>
                  <a:srgbClr val="FF6600"/>
                </a:solidFill>
                <a:effectLst/>
                <a:latin typeface="Verdana" panose="020B0604030504040204" pitchFamily="34" charset="0"/>
                <a:hlinkClick r:id="rId4"/>
              </a:rPr>
              <a:t>word2vec</a:t>
            </a:r>
            <a:r>
              <a:rPr lang="zh-CN" altLang="en-US" b="1" i="0" u="none" strike="noStrike" dirty="0">
                <a:solidFill>
                  <a:srgbClr val="FF6600"/>
                </a:solidFill>
                <a:effectLst/>
                <a:latin typeface="Verdana" panose="020B0604030504040204" pitchFamily="34" charset="0"/>
                <a:hlinkClick r:id="rId4"/>
              </a:rPr>
              <a:t>原理</a:t>
            </a:r>
            <a:r>
              <a:rPr lang="en-US" altLang="zh-CN" b="1" i="0" u="none" strike="noStrike" dirty="0">
                <a:solidFill>
                  <a:srgbClr val="FF6600"/>
                </a:solidFill>
                <a:effectLst/>
                <a:latin typeface="Verdana" panose="020B0604030504040204" pitchFamily="34" charset="0"/>
                <a:hlinkClick r:id="rId4"/>
              </a:rPr>
              <a:t>(</a:t>
            </a:r>
            <a:r>
              <a:rPr lang="zh-CN" altLang="en-US" b="1" i="0" u="none" strike="noStrike" dirty="0">
                <a:solidFill>
                  <a:srgbClr val="FF6600"/>
                </a:solidFill>
                <a:effectLst/>
                <a:latin typeface="Verdana" panose="020B0604030504040204" pitchFamily="34" charset="0"/>
                <a:hlinkClick r:id="rId4"/>
              </a:rPr>
              <a:t>一</a:t>
            </a:r>
            <a:r>
              <a:rPr lang="en-US" altLang="zh-CN" b="1" i="0" u="none" strike="noStrike" dirty="0">
                <a:solidFill>
                  <a:srgbClr val="FF6600"/>
                </a:solidFill>
                <a:effectLst/>
                <a:latin typeface="Verdana" panose="020B0604030504040204" pitchFamily="34" charset="0"/>
                <a:hlinkClick r:id="rId4"/>
              </a:rPr>
              <a:t>) CBOW</a:t>
            </a:r>
            <a:r>
              <a:rPr lang="zh-CN" altLang="en-US" b="1" i="0" u="none" strike="noStrike" dirty="0">
                <a:solidFill>
                  <a:srgbClr val="FF6600"/>
                </a:solidFill>
                <a:effectLst/>
                <a:latin typeface="Verdana" panose="020B0604030504040204" pitchFamily="34" charset="0"/>
                <a:hlinkClick r:id="rId4"/>
              </a:rPr>
              <a:t>与</a:t>
            </a:r>
            <a:r>
              <a:rPr lang="en-US" altLang="zh-CN" b="1" i="0" u="none" strike="noStrike" dirty="0">
                <a:solidFill>
                  <a:srgbClr val="FF6600"/>
                </a:solidFill>
                <a:effectLst/>
                <a:latin typeface="Verdana" panose="020B0604030504040204" pitchFamily="34" charset="0"/>
                <a:hlinkClick r:id="rId4"/>
              </a:rPr>
              <a:t>Skip-Gram</a:t>
            </a:r>
            <a:r>
              <a:rPr lang="zh-CN" altLang="en-US" b="1" i="0" u="none" strike="noStrike" dirty="0">
                <a:solidFill>
                  <a:srgbClr val="FF6600"/>
                </a:solidFill>
                <a:effectLst/>
                <a:latin typeface="Verdana" panose="020B0604030504040204" pitchFamily="34" charset="0"/>
                <a:hlinkClick r:id="rId4"/>
              </a:rPr>
              <a:t>模型基础</a:t>
            </a:r>
            <a:endParaRPr lang="zh-CN" altLang="en-US" b="1" i="0" dirty="0">
              <a:solidFill>
                <a:srgbClr val="000000"/>
              </a:solidFill>
              <a:effectLst/>
              <a:latin typeface="Verdana" panose="020B0604030504040204" pitchFamily="34" charset="0"/>
            </a:endParaRPr>
          </a:p>
        </p:txBody>
      </p:sp>
      <p:sp>
        <p:nvSpPr>
          <p:cNvPr id="13" name="文本框 12">
            <a:extLst>
              <a:ext uri="{FF2B5EF4-FFF2-40B4-BE49-F238E27FC236}">
                <a16:creationId xmlns:a16="http://schemas.microsoft.com/office/drawing/2014/main" id="{3D1DBD05-CA7B-4F7D-ADF6-C79B91C4C4C8}"/>
              </a:ext>
            </a:extLst>
          </p:cNvPr>
          <p:cNvSpPr txBox="1"/>
          <p:nvPr/>
        </p:nvSpPr>
        <p:spPr>
          <a:xfrm>
            <a:off x="1641323" y="2823855"/>
            <a:ext cx="9378369" cy="1323439"/>
          </a:xfrm>
          <a:prstGeom prst="rect">
            <a:avLst/>
          </a:prstGeom>
          <a:noFill/>
        </p:spPr>
        <p:txBody>
          <a:bodyPr wrap="square">
            <a:spAutoFit/>
          </a:bodyPr>
          <a:lstStyle/>
          <a:p>
            <a:r>
              <a:rPr lang="en-US" altLang="zh-CN" sz="2000" b="0" i="0" dirty="0">
                <a:solidFill>
                  <a:srgbClr val="000000"/>
                </a:solidFill>
                <a:effectLst/>
                <a:latin typeface="-apple-system"/>
              </a:rPr>
              <a:t>CBOW</a:t>
            </a:r>
            <a:r>
              <a:rPr lang="zh-CN" altLang="en-US" sz="2000" b="0" i="0" dirty="0">
                <a:solidFill>
                  <a:srgbClr val="000000"/>
                </a:solidFill>
                <a:effectLst/>
                <a:latin typeface="宋体" panose="02010600030101010101" pitchFamily="2" charset="-122"/>
                <a:ea typeface="宋体" panose="02010600030101010101" pitchFamily="2" charset="-122"/>
              </a:rPr>
              <a:t>模型的训练输入是某一个特征词的上下文相关的词对应的词向量，而输出就是这特定的一个词的词向量。</a:t>
            </a:r>
            <a:endParaRPr lang="en-US" altLang="zh-CN" sz="2000" b="0" i="0" dirty="0">
              <a:solidFill>
                <a:srgbClr val="000000"/>
              </a:solidFill>
              <a:effectLst/>
              <a:latin typeface="宋体" panose="02010600030101010101" pitchFamily="2" charset="-122"/>
              <a:ea typeface="宋体" panose="02010600030101010101" pitchFamily="2" charset="-122"/>
            </a:endParaRPr>
          </a:p>
          <a:p>
            <a:r>
              <a:rPr lang="en-US" altLang="zh-CN" sz="2000" dirty="0">
                <a:solidFill>
                  <a:srgbClr val="000000"/>
                </a:solidFill>
                <a:latin typeface="-apple-system"/>
              </a:rPr>
              <a:t>Skip-Gram</a:t>
            </a:r>
            <a:r>
              <a:rPr lang="zh-CN" altLang="en-US" sz="2000" dirty="0">
                <a:solidFill>
                  <a:srgbClr val="000000"/>
                </a:solidFill>
                <a:latin typeface="宋体" panose="02010600030101010101" pitchFamily="2" charset="-122"/>
                <a:ea typeface="宋体" panose="02010600030101010101" pitchFamily="2" charset="-122"/>
              </a:rPr>
              <a:t>模型</a:t>
            </a:r>
            <a:r>
              <a:rPr lang="zh-CN" altLang="en-US" sz="2000" dirty="0">
                <a:latin typeface="宋体" panose="02010600030101010101" pitchFamily="2" charset="-122"/>
                <a:ea typeface="宋体" panose="02010600030101010101" pitchFamily="2" charset="-122"/>
              </a:rPr>
              <a:t>和</a:t>
            </a:r>
            <a:r>
              <a:rPr lang="en-US" altLang="zh-CN" sz="2000" dirty="0">
                <a:solidFill>
                  <a:srgbClr val="000000"/>
                </a:solidFill>
                <a:latin typeface="-apple-system"/>
              </a:rPr>
              <a:t>CBOW</a:t>
            </a:r>
            <a:r>
              <a:rPr lang="zh-CN" altLang="en-US" sz="2000" dirty="0">
                <a:solidFill>
                  <a:srgbClr val="000000"/>
                </a:solidFill>
                <a:latin typeface="宋体" panose="02010600030101010101" pitchFamily="2" charset="-122"/>
                <a:ea typeface="宋体" panose="02010600030101010101" pitchFamily="2" charset="-122"/>
              </a:rPr>
              <a:t>的</a:t>
            </a:r>
            <a:r>
              <a:rPr lang="zh-CN" altLang="en-US" sz="2000" dirty="0">
                <a:latin typeface="宋体" panose="02010600030101010101" pitchFamily="2" charset="-122"/>
                <a:ea typeface="宋体" panose="02010600030101010101" pitchFamily="2" charset="-122"/>
              </a:rPr>
              <a:t>思路是反着来的，即输入是特定的一个词的词向量，而输出是特定词对应的上下文词向量。</a:t>
            </a:r>
          </a:p>
        </p:txBody>
      </p:sp>
      <p:pic>
        <p:nvPicPr>
          <p:cNvPr id="1026" name="Picture 2">
            <a:extLst>
              <a:ext uri="{FF2B5EF4-FFF2-40B4-BE49-F238E27FC236}">
                <a16:creationId xmlns:a16="http://schemas.microsoft.com/office/drawing/2014/main" id="{329881C7-01C0-41A1-A120-39088804BA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1323" y="4444512"/>
            <a:ext cx="8083352" cy="191306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F073DDCB-E9A0-40A5-9D99-D20175F5D1DF}"/>
              </a:ext>
            </a:extLst>
          </p:cNvPr>
          <p:cNvGrpSpPr/>
          <p:nvPr/>
        </p:nvGrpSpPr>
        <p:grpSpPr>
          <a:xfrm>
            <a:off x="773723" y="2649024"/>
            <a:ext cx="10691454" cy="2996540"/>
            <a:chOff x="381000" y="2995676"/>
            <a:chExt cx="10691454" cy="2996540"/>
          </a:xfrm>
        </p:grpSpPr>
        <p:pic>
          <p:nvPicPr>
            <p:cNvPr id="1028" name="Picture 4">
              <a:extLst>
                <a:ext uri="{FF2B5EF4-FFF2-40B4-BE49-F238E27FC236}">
                  <a16:creationId xmlns:a16="http://schemas.microsoft.com/office/drawing/2014/main" id="{9CDC0A6F-4FAA-4ED5-88D6-D6A3C034E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250374"/>
              <a:ext cx="5715000" cy="20574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组合 15">
              <a:extLst>
                <a:ext uri="{FF2B5EF4-FFF2-40B4-BE49-F238E27FC236}">
                  <a16:creationId xmlns:a16="http://schemas.microsoft.com/office/drawing/2014/main" id="{B63093BD-A1BE-4326-A606-FEA7C2F185A1}"/>
                </a:ext>
              </a:extLst>
            </p:cNvPr>
            <p:cNvGrpSpPr/>
            <p:nvPr/>
          </p:nvGrpSpPr>
          <p:grpSpPr>
            <a:xfrm>
              <a:off x="6057041" y="2995676"/>
              <a:ext cx="5015413" cy="2996540"/>
              <a:chOff x="6057041" y="2995676"/>
              <a:chExt cx="5015413" cy="2996540"/>
            </a:xfrm>
          </p:grpSpPr>
          <p:pic>
            <p:nvPicPr>
              <p:cNvPr id="1030" name="Picture 6">
                <a:extLst>
                  <a:ext uri="{FF2B5EF4-FFF2-40B4-BE49-F238E27FC236}">
                    <a16:creationId xmlns:a16="http://schemas.microsoft.com/office/drawing/2014/main" id="{41CEC2FA-2947-4CB7-8AAD-20022B764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7041" y="3083276"/>
                <a:ext cx="5015413" cy="2908940"/>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83965472-35DB-40EB-A1B9-1BB041EDC19B}"/>
                  </a:ext>
                </a:extLst>
              </p:cNvPr>
              <p:cNvPicPr>
                <a:picLocks noChangeAspect="1"/>
              </p:cNvPicPr>
              <p:nvPr/>
            </p:nvPicPr>
            <p:blipFill>
              <a:blip r:embed="rId8"/>
              <a:stretch>
                <a:fillRect/>
              </a:stretch>
            </p:blipFill>
            <p:spPr>
              <a:xfrm>
                <a:off x="6778879" y="2995676"/>
                <a:ext cx="3076575" cy="504825"/>
              </a:xfrm>
              <a:prstGeom prst="rect">
                <a:avLst/>
              </a:prstGeom>
            </p:spPr>
          </p:pic>
        </p:grpSp>
      </p:grpSp>
      <p:sp>
        <p:nvSpPr>
          <p:cNvPr id="19" name="文本框 18">
            <a:extLst>
              <a:ext uri="{FF2B5EF4-FFF2-40B4-BE49-F238E27FC236}">
                <a16:creationId xmlns:a16="http://schemas.microsoft.com/office/drawing/2014/main" id="{6C6C0A5D-689B-4CBC-A91F-2359C02C44AE}"/>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8619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anim calcmode="lin" valueType="num">
                                      <p:cBhvr>
                                        <p:cTn id="8" dur="500" fill="hold"/>
                                        <p:tgtEl>
                                          <p:spTgt spid="17"/>
                                        </p:tgtEl>
                                        <p:attrNameLst>
                                          <p:attrName>ppt_x</p:attrName>
                                        </p:attrNameLst>
                                      </p:cBhvr>
                                      <p:tavLst>
                                        <p:tav tm="0">
                                          <p:val>
                                            <p:strVal val="#ppt_x"/>
                                          </p:val>
                                        </p:tav>
                                        <p:tav tm="100000">
                                          <p:val>
                                            <p:strVal val="#ppt_x"/>
                                          </p:val>
                                        </p:tav>
                                      </p:tavLst>
                                    </p:anim>
                                    <p:anim calcmode="lin" valueType="num">
                                      <p:cBhvr>
                                        <p:cTn id="9"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17"/>
                                        </p:tgtEl>
                                      </p:cBhvr>
                                    </p:animEffect>
                                    <p:anim calcmode="lin" valueType="num">
                                      <p:cBhvr>
                                        <p:cTn id="14" dur="500"/>
                                        <p:tgtEl>
                                          <p:spTgt spid="17"/>
                                        </p:tgtEl>
                                        <p:attrNameLst>
                                          <p:attrName>ppt_x</p:attrName>
                                        </p:attrNameLst>
                                      </p:cBhvr>
                                      <p:tavLst>
                                        <p:tav tm="0">
                                          <p:val>
                                            <p:strVal val="ppt_x"/>
                                          </p:val>
                                        </p:tav>
                                        <p:tav tm="100000">
                                          <p:val>
                                            <p:strVal val="ppt_x"/>
                                          </p:val>
                                        </p:tav>
                                      </p:tavLst>
                                    </p:anim>
                                    <p:anim calcmode="lin" valueType="num">
                                      <p:cBhvr>
                                        <p:cTn id="15" dur="500"/>
                                        <p:tgtEl>
                                          <p:spTgt spid="17"/>
                                        </p:tgtEl>
                                        <p:attrNameLst>
                                          <p:attrName>ppt_y</p:attrName>
                                        </p:attrNameLst>
                                      </p:cBhvr>
                                      <p:tavLst>
                                        <p:tav tm="0">
                                          <p:val>
                                            <p:strVal val="ppt_y"/>
                                          </p:val>
                                        </p:tav>
                                        <p:tav tm="100000">
                                          <p:val>
                                            <p:strVal val="ppt_y+.1"/>
                                          </p:val>
                                        </p:tav>
                                      </p:tavLst>
                                    </p:anim>
                                    <p:set>
                                      <p:cBhvr>
                                        <p:cTn id="16" dur="1" fill="hold">
                                          <p:stCondLst>
                                            <p:cond delay="499"/>
                                          </p:stCondLst>
                                        </p:cTn>
                                        <p:tgtEl>
                                          <p:spTgt spid="17"/>
                                        </p:tgtEl>
                                        <p:attrNameLst>
                                          <p:attrName>style.visibility</p:attrName>
                                        </p:attrNameLst>
                                      </p:cBhvr>
                                      <p:to>
                                        <p:strVal val="hidden"/>
                                      </p:to>
                                    </p:se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Effect transition="in" filter="fade">
                                      <p:cBhvr>
                                        <p:cTn id="20" dur="500"/>
                                        <p:tgtEl>
                                          <p:spTgt spid="1026"/>
                                        </p:tgtEl>
                                      </p:cBhvr>
                                    </p:animEffect>
                                    <p:anim calcmode="lin" valueType="num">
                                      <p:cBhvr>
                                        <p:cTn id="21" dur="500" fill="hold"/>
                                        <p:tgtEl>
                                          <p:spTgt spid="1026"/>
                                        </p:tgtEl>
                                        <p:attrNameLst>
                                          <p:attrName>ppt_x</p:attrName>
                                        </p:attrNameLst>
                                      </p:cBhvr>
                                      <p:tavLst>
                                        <p:tav tm="0">
                                          <p:val>
                                            <p:strVal val="#ppt_x"/>
                                          </p:val>
                                        </p:tav>
                                        <p:tav tm="100000">
                                          <p:val>
                                            <p:strVal val="#ppt_x"/>
                                          </p:val>
                                        </p:tav>
                                      </p:tavLst>
                                    </p:anim>
                                    <p:anim calcmode="lin" valueType="num">
                                      <p:cBhvr>
                                        <p:cTn id="22" dur="500" fill="hold"/>
                                        <p:tgtEl>
                                          <p:spTgt spid="1026"/>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anim calcmode="lin" valueType="num">
                                      <p:cBhvr>
                                        <p:cTn id="31" dur="500" fill="hold"/>
                                        <p:tgtEl>
                                          <p:spTgt spid="13"/>
                                        </p:tgtEl>
                                        <p:attrNameLst>
                                          <p:attrName>ppt_x</p:attrName>
                                        </p:attrNameLst>
                                      </p:cBhvr>
                                      <p:tavLst>
                                        <p:tav tm="0">
                                          <p:val>
                                            <p:strVal val="#ppt_x"/>
                                          </p:val>
                                        </p:tav>
                                        <p:tav tm="100000">
                                          <p:val>
                                            <p:strVal val="#ppt_x"/>
                                          </p:val>
                                        </p:tav>
                                      </p:tavLst>
                                    </p:anim>
                                    <p:anim calcmode="lin" valueType="num">
                                      <p:cBhvr>
                                        <p:cTn id="32" dur="500" fill="hold"/>
                                        <p:tgtEl>
                                          <p:spTgt spid="13"/>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anim calcmode="lin" valueType="num">
                                      <p:cBhvr>
                                        <p:cTn id="36" dur="500" fill="hold"/>
                                        <p:tgtEl>
                                          <p:spTgt spid="11"/>
                                        </p:tgtEl>
                                        <p:attrNameLst>
                                          <p:attrName>ppt_x</p:attrName>
                                        </p:attrNameLst>
                                      </p:cBhvr>
                                      <p:tavLst>
                                        <p:tav tm="0">
                                          <p:val>
                                            <p:strVal val="#ppt_x"/>
                                          </p:val>
                                        </p:tav>
                                        <p:tav tm="100000">
                                          <p:val>
                                            <p:strVal val="#ppt_x"/>
                                          </p:val>
                                        </p:tav>
                                      </p:tavLst>
                                    </p:anim>
                                    <p:anim calcmode="lin" valueType="num">
                                      <p:cBhvr>
                                        <p:cTn id="37"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5A4D9B7-D91D-406F-A6E2-99897FC7EB67}"/>
              </a:ext>
            </a:extLst>
          </p:cNvPr>
          <p:cNvPicPr>
            <a:picLocks noChangeAspect="1"/>
          </p:cNvPicPr>
          <p:nvPr/>
        </p:nvPicPr>
        <p:blipFill>
          <a:blip r:embed="rId4"/>
          <a:stretch>
            <a:fillRect/>
          </a:stretch>
        </p:blipFill>
        <p:spPr>
          <a:xfrm>
            <a:off x="5460389" y="1943833"/>
            <a:ext cx="6124575" cy="4400550"/>
          </a:xfrm>
          <a:prstGeom prst="rect">
            <a:avLst/>
          </a:prstGeom>
        </p:spPr>
      </p:pic>
      <p:sp>
        <p:nvSpPr>
          <p:cNvPr id="18" name="文本框 17">
            <a:extLst>
              <a:ext uri="{FF2B5EF4-FFF2-40B4-BE49-F238E27FC236}">
                <a16:creationId xmlns:a16="http://schemas.microsoft.com/office/drawing/2014/main" id="{4AA64500-6919-4602-9833-E82DE119FA04}"/>
              </a:ext>
            </a:extLst>
          </p:cNvPr>
          <p:cNvSpPr txBox="1"/>
          <p:nvPr/>
        </p:nvSpPr>
        <p:spPr>
          <a:xfrm>
            <a:off x="984739" y="2484513"/>
            <a:ext cx="4056184" cy="2677656"/>
          </a:xfrm>
          <a:prstGeom prst="rect">
            <a:avLst/>
          </a:prstGeom>
          <a:noFill/>
        </p:spPr>
        <p:txBody>
          <a:bodyPr wrap="square">
            <a:spAutoFit/>
          </a:bodyPr>
          <a:lstStyle/>
          <a:p>
            <a:r>
              <a:rPr lang="zh-CN" altLang="en-US" sz="2400" dirty="0">
                <a:latin typeface="宋体" panose="02010600030101010101" pitchFamily="2" charset="-122"/>
                <a:ea typeface="宋体" panose="02010600030101010101" pitchFamily="2" charset="-122"/>
              </a:rPr>
              <a:t>在训练好的词向量中可以发现一些词的词向量在连续空间中的一些关系。</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如图所示，说明了经过训练带有一定语义层面信息的词向量具有一定的</a:t>
            </a:r>
            <a:r>
              <a:rPr lang="zh-CN" altLang="en-US" sz="2400" dirty="0">
                <a:solidFill>
                  <a:srgbClr val="FF0000"/>
                </a:solidFill>
                <a:latin typeface="宋体" panose="02010600030101010101" pitchFamily="2" charset="-122"/>
                <a:ea typeface="宋体" panose="02010600030101010101" pitchFamily="2" charset="-122"/>
              </a:rPr>
              <a:t>空间平移性</a:t>
            </a:r>
            <a:r>
              <a:rPr lang="zh-CN" altLang="en-US" sz="2400" dirty="0">
                <a:latin typeface="宋体" panose="02010600030101010101" pitchFamily="2" charset="-122"/>
                <a:ea typeface="宋体" panose="02010600030101010101" pitchFamily="2" charset="-122"/>
              </a:rPr>
              <a:t>。</a:t>
            </a:r>
          </a:p>
        </p:txBody>
      </p:sp>
      <p:sp>
        <p:nvSpPr>
          <p:cNvPr id="20" name="文本框 19">
            <a:extLst>
              <a:ext uri="{FF2B5EF4-FFF2-40B4-BE49-F238E27FC236}">
                <a16:creationId xmlns:a16="http://schemas.microsoft.com/office/drawing/2014/main" id="{898892D8-01D6-41B4-A49A-4339BB5B08E0}"/>
              </a:ext>
            </a:extLst>
          </p:cNvPr>
          <p:cNvSpPr txBox="1"/>
          <p:nvPr/>
        </p:nvSpPr>
        <p:spPr>
          <a:xfrm>
            <a:off x="5813778" y="1601447"/>
            <a:ext cx="6096000" cy="369332"/>
          </a:xfrm>
          <a:prstGeom prst="rect">
            <a:avLst/>
          </a:prstGeom>
          <a:noFill/>
        </p:spPr>
        <p:txBody>
          <a:bodyPr wrap="square">
            <a:spAutoFit/>
          </a:bodyPr>
          <a:lstStyle/>
          <a:p>
            <a:r>
              <a:rPr lang="en-US" altLang="zh-CN" b="1" dirty="0" err="1">
                <a:latin typeface="-apple-system"/>
              </a:rPr>
              <a:t>vec</a:t>
            </a:r>
            <a:r>
              <a:rPr lang="zh-CN" altLang="en-US" b="1" dirty="0">
                <a:latin typeface="-apple-system"/>
              </a:rPr>
              <a:t>（</a:t>
            </a:r>
            <a:r>
              <a:rPr lang="en-US" altLang="zh-CN" b="1" dirty="0">
                <a:latin typeface="-apple-system"/>
              </a:rPr>
              <a:t>Rome</a:t>
            </a:r>
            <a:r>
              <a:rPr lang="zh-CN" altLang="en-US" b="1" dirty="0">
                <a:latin typeface="-apple-system"/>
              </a:rPr>
              <a:t>）−</a:t>
            </a:r>
            <a:r>
              <a:rPr lang="en-US" altLang="zh-CN" b="1" dirty="0" err="1">
                <a:latin typeface="-apple-system"/>
              </a:rPr>
              <a:t>vec</a:t>
            </a:r>
            <a:r>
              <a:rPr lang="zh-CN" altLang="en-US" b="1" dirty="0">
                <a:latin typeface="-apple-system"/>
              </a:rPr>
              <a:t>（</a:t>
            </a:r>
            <a:r>
              <a:rPr lang="en-US" altLang="zh-CN" b="1" dirty="0">
                <a:latin typeface="-apple-system"/>
              </a:rPr>
              <a:t>Italy</a:t>
            </a:r>
            <a:r>
              <a:rPr lang="zh-CN" altLang="en-US" b="1" dirty="0">
                <a:latin typeface="-apple-system"/>
              </a:rPr>
              <a:t>）≈  </a:t>
            </a:r>
            <a:r>
              <a:rPr lang="en-US" altLang="zh-CN" b="1" dirty="0" err="1">
                <a:latin typeface="-apple-system"/>
              </a:rPr>
              <a:t>vec</a:t>
            </a:r>
            <a:r>
              <a:rPr lang="zh-CN" altLang="en-US" b="1" dirty="0">
                <a:latin typeface="-apple-system"/>
              </a:rPr>
              <a:t>（</a:t>
            </a:r>
            <a:r>
              <a:rPr lang="en-US" altLang="zh-CN" b="1" dirty="0">
                <a:latin typeface="-apple-system"/>
              </a:rPr>
              <a:t>Paris</a:t>
            </a:r>
            <a:r>
              <a:rPr lang="zh-CN" altLang="en-US" b="1" dirty="0">
                <a:latin typeface="-apple-system"/>
              </a:rPr>
              <a:t>）−</a:t>
            </a:r>
            <a:r>
              <a:rPr lang="en-US" altLang="zh-CN" b="1" dirty="0" err="1">
                <a:latin typeface="-apple-system"/>
              </a:rPr>
              <a:t>vec</a:t>
            </a:r>
            <a:r>
              <a:rPr lang="zh-CN" altLang="en-US" b="1" dirty="0">
                <a:latin typeface="-apple-system"/>
              </a:rPr>
              <a:t>（</a:t>
            </a:r>
            <a:r>
              <a:rPr lang="en-US" altLang="zh-CN" b="1" dirty="0">
                <a:latin typeface="-apple-system"/>
              </a:rPr>
              <a:t>France</a:t>
            </a:r>
            <a:r>
              <a:rPr lang="zh-CN" altLang="en-US" b="1" dirty="0">
                <a:latin typeface="-apple-system"/>
              </a:rPr>
              <a:t>） </a:t>
            </a:r>
          </a:p>
        </p:txBody>
      </p:sp>
    </p:spTree>
    <p:extLst>
      <p:ext uri="{BB962C8B-B14F-4D97-AF65-F5344CB8AC3E}">
        <p14:creationId xmlns:p14="http://schemas.microsoft.com/office/powerpoint/2010/main" val="3635937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7620EB0-97C6-423C-A4C9-4CC47FB2FF25}"/>
              </a:ext>
            </a:extLst>
          </p:cNvPr>
          <p:cNvPicPr>
            <a:picLocks noChangeAspect="1"/>
          </p:cNvPicPr>
          <p:nvPr/>
        </p:nvPicPr>
        <p:blipFill rotWithShape="1">
          <a:blip r:embed="rId3"/>
          <a:srcRect/>
          <a:stretch/>
        </p:blipFill>
        <p:spPr>
          <a:xfrm>
            <a:off x="0" y="3502289"/>
            <a:ext cx="6525537" cy="3313433"/>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32CE6B7-3E1C-440E-8ADA-B7F113B13520}"/>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E4040F74-A3C7-4571-BDB3-1FC7F01BFE4F}"/>
              </a:ext>
            </a:extLst>
          </p:cNvPr>
          <p:cNvSpPr txBox="1"/>
          <p:nvPr/>
        </p:nvSpPr>
        <p:spPr>
          <a:xfrm>
            <a:off x="1641323" y="2218487"/>
            <a:ext cx="8979785" cy="1170705"/>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将知识图谱中包括实体和关系的内容映射到连续向量空间方法的研究领域称为</a:t>
            </a:r>
            <a:r>
              <a:rPr lang="zh-CN" altLang="en-US" sz="2000" dirty="0">
                <a:solidFill>
                  <a:srgbClr val="FF0000"/>
                </a:solidFill>
                <a:latin typeface="宋体" panose="02010600030101010101" pitchFamily="2" charset="-122"/>
                <a:ea typeface="宋体" panose="02010600030101010101" pitchFamily="2" charset="-122"/>
              </a:rPr>
              <a:t>知识图谱嵌入</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Knowledge Graph Embedding</a:t>
            </a:r>
            <a:r>
              <a:rPr lang="zh-CN" altLang="en-US" sz="2000" dirty="0">
                <a:latin typeface="-apple-system"/>
                <a:ea typeface="宋体" panose="02010600030101010101" pitchFamily="2" charset="-122"/>
              </a:rPr>
              <a:t>）。知识图谱嵌入也是通过机器学习的方法对模型进行学习，需要基于监督学习。</a:t>
            </a:r>
            <a:endParaRPr lang="en-US" altLang="zh-CN" sz="2000" dirty="0">
              <a:latin typeface="-apple-system"/>
              <a:ea typeface="宋体" panose="02010600030101010101" pitchFamily="2" charset="-122"/>
            </a:endParaRPr>
          </a:p>
        </p:txBody>
      </p:sp>
      <p:sp>
        <p:nvSpPr>
          <p:cNvPr id="14" name="文本框 13">
            <a:extLst>
              <a:ext uri="{FF2B5EF4-FFF2-40B4-BE49-F238E27FC236}">
                <a16:creationId xmlns:a16="http://schemas.microsoft.com/office/drawing/2014/main" id="{9D132DAA-7E16-4511-9F67-DF86CEC19C09}"/>
              </a:ext>
            </a:extLst>
          </p:cNvPr>
          <p:cNvSpPr txBox="1"/>
          <p:nvPr/>
        </p:nvSpPr>
        <p:spPr>
          <a:xfrm>
            <a:off x="6341750" y="3745338"/>
            <a:ext cx="5850250" cy="2648033"/>
          </a:xfrm>
          <a:prstGeom prst="rect">
            <a:avLst/>
          </a:prstGeom>
          <a:noFill/>
        </p:spPr>
        <p:txBody>
          <a:bodyPr wrap="square">
            <a:spAutoFit/>
          </a:bodyPr>
          <a:lstStyle/>
          <a:p>
            <a:pPr>
              <a:lnSpc>
                <a:spcPct val="120000"/>
              </a:lnSpc>
            </a:pPr>
            <a:r>
              <a:rPr lang="en-US" altLang="zh-CN" sz="2000" dirty="0">
                <a:latin typeface="-apple-system"/>
                <a:ea typeface="宋体" panose="02010600030101010101" pitchFamily="2" charset="-122"/>
              </a:rPr>
              <a:t>1</a:t>
            </a:r>
            <a:r>
              <a:rPr lang="zh-CN" altLang="en-US" sz="2000" dirty="0">
                <a:latin typeface="-apple-system"/>
                <a:ea typeface="宋体" panose="02010600030101010101" pitchFamily="2" charset="-122"/>
              </a:rPr>
              <a:t>）转移距离模型（</a:t>
            </a:r>
            <a:r>
              <a:rPr lang="en-US" altLang="zh-CN" sz="2000" dirty="0">
                <a:latin typeface="-apple-system"/>
                <a:ea typeface="宋体" panose="02010600030101010101" pitchFamily="2" charset="-122"/>
              </a:rPr>
              <a:t>Translational Distance Model</a:t>
            </a:r>
            <a:r>
              <a:rPr lang="zh-CN" altLang="en-US" sz="2000" dirty="0">
                <a:latin typeface="-apple-system"/>
                <a:ea typeface="宋体" panose="02010600030101010101" pitchFamily="2" charset="-122"/>
              </a:rPr>
              <a:t>）</a:t>
            </a:r>
          </a:p>
          <a:p>
            <a:pPr>
              <a:lnSpc>
                <a:spcPct val="120000"/>
              </a:lnSpc>
            </a:pPr>
            <a:r>
              <a:rPr lang="zh-CN" altLang="en-US" sz="2000" dirty="0">
                <a:latin typeface="-apple-system"/>
                <a:ea typeface="宋体" panose="02010600030101010101" pitchFamily="2" charset="-122"/>
              </a:rPr>
              <a:t>主要思想是将衡量向量化后的知识图谱中三元组的合理性问题，转化成衡量</a:t>
            </a:r>
            <a:r>
              <a:rPr lang="zh-CN" altLang="en-US" sz="2000" dirty="0">
                <a:solidFill>
                  <a:srgbClr val="FF0000"/>
                </a:solidFill>
                <a:latin typeface="-apple-system"/>
                <a:ea typeface="宋体" panose="02010600030101010101" pitchFamily="2" charset="-122"/>
              </a:rPr>
              <a:t>头实体和尾实体的距离</a:t>
            </a:r>
            <a:r>
              <a:rPr lang="zh-CN" altLang="en-US" sz="2000" dirty="0">
                <a:latin typeface="-apple-system"/>
                <a:ea typeface="宋体" panose="02010600030101010101" pitchFamily="2" charset="-122"/>
              </a:rPr>
              <a:t>问题。经典的知识图谱嵌入模型</a:t>
            </a:r>
            <a:r>
              <a:rPr lang="en-US" altLang="zh-CN" sz="2000" dirty="0">
                <a:latin typeface="-apple-system"/>
                <a:ea typeface="宋体" panose="02010600030101010101" pitchFamily="2" charset="-122"/>
              </a:rPr>
              <a:t>TransE</a:t>
            </a:r>
            <a:r>
              <a:rPr lang="zh-CN" altLang="en-US" sz="2000" dirty="0">
                <a:latin typeface="-apple-system"/>
                <a:ea typeface="宋体" panose="02010600030101010101" pitchFamily="2" charset="-122"/>
              </a:rPr>
              <a:t>的设计思想就是，如果一个三元组（</a:t>
            </a:r>
            <a:r>
              <a:rPr lang="en-US" altLang="zh-CN" sz="2000" dirty="0">
                <a:latin typeface="-apple-system"/>
                <a:ea typeface="宋体" panose="02010600030101010101" pitchFamily="2" charset="-122"/>
              </a:rPr>
              <a:t>h, r, t</a:t>
            </a:r>
            <a:r>
              <a:rPr lang="zh-CN" altLang="en-US" sz="2000" dirty="0">
                <a:latin typeface="-apple-system"/>
                <a:ea typeface="宋体" panose="02010600030101010101" pitchFamily="2" charset="-122"/>
              </a:rPr>
              <a:t>）成立，那么它们需要符合 </a:t>
            </a:r>
            <a:r>
              <a:rPr lang="en-US" altLang="zh-CN" sz="2000" dirty="0">
                <a:latin typeface="-apple-system"/>
                <a:ea typeface="宋体" panose="02010600030101010101" pitchFamily="2" charset="-122"/>
              </a:rPr>
              <a:t>h + r ≈ t</a:t>
            </a:r>
            <a:r>
              <a:rPr lang="zh-CN" altLang="en-US" sz="2000" dirty="0">
                <a:latin typeface="-apple-system"/>
                <a:ea typeface="宋体" panose="02010600030101010101" pitchFamily="2" charset="-122"/>
              </a:rPr>
              <a:t>关系，例如：</a:t>
            </a:r>
          </a:p>
          <a:p>
            <a:pPr algn="ctr">
              <a:lnSpc>
                <a:spcPct val="120000"/>
              </a:lnSpc>
            </a:pPr>
            <a:r>
              <a:rPr lang="en-US" altLang="zh-CN" sz="2000" dirty="0" err="1">
                <a:latin typeface="-apple-system"/>
                <a:ea typeface="宋体" panose="02010600030101010101" pitchFamily="2" charset="-122"/>
              </a:rPr>
              <a:t>vec</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Rome</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 </a:t>
            </a:r>
            <a:r>
              <a:rPr lang="en-US" altLang="zh-CN" sz="2000" dirty="0" err="1">
                <a:latin typeface="-apple-system"/>
                <a:ea typeface="宋体" panose="02010600030101010101" pitchFamily="2" charset="-122"/>
              </a:rPr>
              <a:t>vec</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is−capital−of</a:t>
            </a:r>
            <a:r>
              <a:rPr lang="zh-CN" altLang="en-US" sz="2000" dirty="0">
                <a:latin typeface="-apple-system"/>
                <a:ea typeface="宋体" panose="02010600030101010101" pitchFamily="2" charset="-122"/>
              </a:rPr>
              <a:t>）≈ </a:t>
            </a:r>
            <a:r>
              <a:rPr lang="en-US" altLang="zh-CN" sz="2000" dirty="0" err="1">
                <a:latin typeface="-apple-system"/>
                <a:ea typeface="宋体" panose="02010600030101010101" pitchFamily="2" charset="-122"/>
              </a:rPr>
              <a:t>vec</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Italy</a:t>
            </a:r>
            <a:r>
              <a:rPr lang="zh-CN" altLang="en-US" sz="2000" dirty="0">
                <a:latin typeface="-apple-system"/>
                <a:ea typeface="宋体" panose="02010600030101010101" pitchFamily="2" charset="-122"/>
              </a:rPr>
              <a:t>）</a:t>
            </a:r>
          </a:p>
        </p:txBody>
      </p:sp>
    </p:spTree>
    <p:extLst>
      <p:ext uri="{BB962C8B-B14F-4D97-AF65-F5344CB8AC3E}">
        <p14:creationId xmlns:p14="http://schemas.microsoft.com/office/powerpoint/2010/main" val="3186785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E32500C-A2A3-45E2-A037-DFF36A1B4E11}"/>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799C3C43-2032-4F31-8B86-875458896D08}"/>
              </a:ext>
            </a:extLst>
          </p:cNvPr>
          <p:cNvSpPr txBox="1"/>
          <p:nvPr/>
        </p:nvSpPr>
        <p:spPr>
          <a:xfrm>
            <a:off x="1641323" y="2222936"/>
            <a:ext cx="9624554" cy="3017364"/>
          </a:xfrm>
          <a:prstGeom prst="rect">
            <a:avLst/>
          </a:prstGeom>
          <a:noFill/>
        </p:spPr>
        <p:txBody>
          <a:bodyPr wrap="square">
            <a:spAutoFit/>
          </a:bodyPr>
          <a:lstStyle/>
          <a:p>
            <a:pPr>
              <a:lnSpc>
                <a:spcPct val="120000"/>
              </a:lnSpc>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）语义匹配模型</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Semantic Matching Models</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a:p>
            <a:pPr>
              <a:lnSpc>
                <a:spcPct val="120000"/>
              </a:lnSpc>
            </a:pPr>
            <a:r>
              <a:rPr lang="zh-CN" altLang="en-US" sz="2000" dirty="0">
                <a:latin typeface="-apple-system"/>
                <a:ea typeface="宋体" panose="02010600030101010101" pitchFamily="2" charset="-122"/>
              </a:rPr>
              <a:t>相比于转移距离模型，语义匹配模型更注重挖掘向量化后的</a:t>
            </a:r>
            <a:r>
              <a:rPr lang="zh-CN" altLang="en-US" sz="2000" dirty="0">
                <a:solidFill>
                  <a:srgbClr val="FF0000"/>
                </a:solidFill>
                <a:latin typeface="-apple-system"/>
                <a:ea typeface="宋体" panose="02010600030101010101" pitchFamily="2" charset="-122"/>
              </a:rPr>
              <a:t>实体和关系的潜在语义</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a:p>
            <a:pPr>
              <a:lnSpc>
                <a:spcPct val="120000"/>
              </a:lnSpc>
            </a:pPr>
            <a:endParaRPr lang="en-US" altLang="zh-CN" sz="2000" dirty="0">
              <a:latin typeface="-apple-system"/>
              <a:ea typeface="宋体" panose="02010600030101010101" pitchFamily="2" charset="-122"/>
            </a:endParaRPr>
          </a:p>
          <a:p>
            <a:pPr>
              <a:lnSpc>
                <a:spcPct val="120000"/>
              </a:lnSpc>
            </a:pPr>
            <a:r>
              <a:rPr lang="zh-CN" altLang="en-US" sz="2000" dirty="0">
                <a:latin typeface="-apple-system"/>
                <a:ea typeface="宋体" panose="02010600030101010101" pitchFamily="2" charset="-122"/>
              </a:rPr>
              <a:t>该方向的模型主要是</a:t>
            </a:r>
            <a:r>
              <a:rPr lang="en-US" altLang="zh-CN" sz="2000" dirty="0">
                <a:latin typeface="-apple-system"/>
                <a:ea typeface="宋体" panose="02010600030101010101" pitchFamily="2" charset="-122"/>
              </a:rPr>
              <a:t>RESCAL</a:t>
            </a:r>
            <a:r>
              <a:rPr lang="zh-CN" altLang="en-US" sz="2000" dirty="0">
                <a:latin typeface="-apple-system"/>
                <a:ea typeface="宋体" panose="02010600030101010101" pitchFamily="2" charset="-122"/>
              </a:rPr>
              <a:t>以及它的延伸模型。</a:t>
            </a:r>
            <a:r>
              <a:rPr lang="en-US" altLang="zh-CN" sz="2000" dirty="0">
                <a:latin typeface="-apple-system"/>
                <a:ea typeface="宋体" panose="02010600030101010101" pitchFamily="2" charset="-122"/>
              </a:rPr>
              <a:t>RESCAL</a:t>
            </a:r>
            <a:r>
              <a:rPr lang="zh-CN" altLang="en-US" sz="2000" dirty="0">
                <a:latin typeface="-apple-system"/>
                <a:ea typeface="宋体" panose="02010600030101010101" pitchFamily="2" charset="-122"/>
              </a:rPr>
              <a:t>模型的核心思想是将整个知识图谱编码为一个三维张量，由这个张量分解出一个核心张量和一个因子矩阵，核心张量中每个二维矩阵切片代表一种关系，因子矩阵中每一行代表一个实体。由核心张量</a:t>
            </a:r>
          </a:p>
          <a:p>
            <a:pPr>
              <a:lnSpc>
                <a:spcPct val="120000"/>
              </a:lnSpc>
            </a:pPr>
            <a:r>
              <a:rPr lang="zh-CN" altLang="en-US" sz="2000" dirty="0">
                <a:latin typeface="-apple-system"/>
                <a:ea typeface="宋体" panose="02010600030101010101" pitchFamily="2" charset="-122"/>
              </a:rPr>
              <a:t>和因子矩阵还原的结果被看作对应三元组成立的概率，如果概率大于某个阈值，则对应三元组正确；否则不正确。</a:t>
            </a:r>
          </a:p>
        </p:txBody>
      </p:sp>
      <p:pic>
        <p:nvPicPr>
          <p:cNvPr id="12" name="图片 11">
            <a:extLst>
              <a:ext uri="{FF2B5EF4-FFF2-40B4-BE49-F238E27FC236}">
                <a16:creationId xmlns:a16="http://schemas.microsoft.com/office/drawing/2014/main" id="{0BBEA3CA-8D3F-47B9-8BC5-6AEEB6A70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8342" y="5268797"/>
            <a:ext cx="6215315" cy="1218489"/>
          </a:xfrm>
          <a:prstGeom prst="rect">
            <a:avLst/>
          </a:prstGeom>
        </p:spPr>
      </p:pic>
    </p:spTree>
    <p:extLst>
      <p:ext uri="{BB962C8B-B14F-4D97-AF65-F5344CB8AC3E}">
        <p14:creationId xmlns:p14="http://schemas.microsoft.com/office/powerpoint/2010/main" val="1663815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FE32500C-A2A3-45E2-A037-DFF36A1B4E11}"/>
              </a:ext>
            </a:extLst>
          </p:cNvPr>
          <p:cNvSpPr txBox="1"/>
          <p:nvPr/>
        </p:nvSpPr>
        <p:spPr>
          <a:xfrm>
            <a:off x="1219200" y="1601447"/>
            <a:ext cx="3898824" cy="461665"/>
          </a:xfrm>
          <a:prstGeom prst="rect">
            <a:avLst/>
          </a:prstGeom>
          <a:noFill/>
        </p:spPr>
        <p:txBody>
          <a:bodyPr wrap="none" rtlCol="0">
            <a:spAutoFit/>
          </a:bodyPr>
          <a:lstStyle/>
          <a:p>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基于连续向量的知识表示</a:t>
            </a:r>
            <a:endParaRPr lang="en-US" altLang="zh-CN" sz="2400" b="1" dirty="0">
              <a:latin typeface="宋体" panose="02010600030101010101" pitchFamily="2" charset="-122"/>
              <a:ea typeface="宋体" panose="02010600030101010101" pitchFamily="2" charset="-122"/>
            </a:endParaRPr>
          </a:p>
        </p:txBody>
      </p:sp>
      <p:sp>
        <p:nvSpPr>
          <p:cNvPr id="10" name="文本框 9">
            <a:extLst>
              <a:ext uri="{FF2B5EF4-FFF2-40B4-BE49-F238E27FC236}">
                <a16:creationId xmlns:a16="http://schemas.microsoft.com/office/drawing/2014/main" id="{799C3C43-2032-4F31-8B86-875458896D08}"/>
              </a:ext>
            </a:extLst>
          </p:cNvPr>
          <p:cNvSpPr txBox="1"/>
          <p:nvPr/>
        </p:nvSpPr>
        <p:spPr>
          <a:xfrm>
            <a:off x="1383416" y="2193622"/>
            <a:ext cx="10526362" cy="4494692"/>
          </a:xfrm>
          <a:prstGeom prst="rect">
            <a:avLst/>
          </a:prstGeom>
          <a:noFill/>
        </p:spPr>
        <p:txBody>
          <a:bodyPr wrap="square">
            <a:spAutoFit/>
          </a:bodyPr>
          <a:lstStyle/>
          <a:p>
            <a:pPr>
              <a:lnSpc>
                <a:spcPct val="120000"/>
              </a:lnSpc>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）考虑附加信息的模型</a:t>
            </a:r>
            <a:endParaRPr lang="en-US" altLang="zh-CN" sz="2000" dirty="0">
              <a:latin typeface="-apple-system"/>
              <a:ea typeface="宋体" panose="02010600030101010101" pitchFamily="2" charset="-122"/>
            </a:endParaRPr>
          </a:p>
          <a:p>
            <a:pPr>
              <a:lnSpc>
                <a:spcPct val="120000"/>
              </a:lnSpc>
            </a:pPr>
            <a:r>
              <a:rPr lang="zh-CN" altLang="en-US" sz="2000" dirty="0">
                <a:latin typeface="-apple-system"/>
                <a:ea typeface="宋体" panose="02010600030101010101" pitchFamily="2" charset="-122"/>
              </a:rPr>
              <a:t>除了仅仅依靠知识库中的三元组构造知识图谱嵌入的模型，还有一些模型考虑</a:t>
            </a:r>
            <a:r>
              <a:rPr lang="zh-CN" altLang="en-US" sz="2000" dirty="0">
                <a:solidFill>
                  <a:srgbClr val="FF0000"/>
                </a:solidFill>
                <a:latin typeface="-apple-system"/>
                <a:ea typeface="宋体" panose="02010600030101010101" pitchFamily="2" charset="-122"/>
              </a:rPr>
              <a:t>额外的附加信息</a:t>
            </a:r>
            <a:r>
              <a:rPr lang="zh-CN" altLang="en-US" sz="2000" dirty="0">
                <a:latin typeface="-apple-system"/>
                <a:ea typeface="宋体" panose="02010600030101010101" pitchFamily="2" charset="-122"/>
              </a:rPr>
              <a:t>进行提升。</a:t>
            </a:r>
            <a:endParaRPr lang="en-US" altLang="zh-CN" sz="2000" dirty="0">
              <a:latin typeface="-apple-system"/>
              <a:ea typeface="宋体" panose="02010600030101010101" pitchFamily="2" charset="-122"/>
            </a:endParaRPr>
          </a:p>
          <a:p>
            <a:pPr>
              <a:lnSpc>
                <a:spcPct val="120000"/>
              </a:lnSpc>
            </a:pPr>
            <a:endParaRPr lang="en-US" altLang="zh-CN" sz="2000" dirty="0">
              <a:latin typeface="-apple-system"/>
              <a:ea typeface="宋体" panose="02010600030101010101" pitchFamily="2" charset="-122"/>
            </a:endParaRPr>
          </a:p>
          <a:p>
            <a:pPr>
              <a:lnSpc>
                <a:spcPct val="120000"/>
              </a:lnSpc>
            </a:pPr>
            <a:r>
              <a:rPr lang="zh-CN" altLang="en-US" sz="2000" dirty="0">
                <a:solidFill>
                  <a:srgbClr val="FF0000"/>
                </a:solidFill>
                <a:latin typeface="-apple-system"/>
                <a:ea typeface="宋体" panose="02010600030101010101" pitchFamily="2" charset="-122"/>
              </a:rPr>
              <a:t>实体类型</a:t>
            </a:r>
            <a:r>
              <a:rPr lang="zh-CN" altLang="en-US" sz="2000" dirty="0">
                <a:latin typeface="-apple-system"/>
                <a:ea typeface="宋体" panose="02010600030101010101" pitchFamily="2" charset="-122"/>
              </a:rPr>
              <a:t>。在知识库中，一般会给每个实体设定一定的类别，，最简单的考虑实体类型的方法是在知识图谱中设立类似于 </a:t>
            </a:r>
            <a:r>
              <a:rPr lang="en-US" altLang="zh-CN" sz="2000" dirty="0">
                <a:latin typeface="-apple-system"/>
                <a:ea typeface="宋体" panose="02010600030101010101" pitchFamily="2" charset="-122"/>
              </a:rPr>
              <a:t>IsA </a:t>
            </a:r>
            <a:r>
              <a:rPr lang="zh-CN" altLang="en-US" sz="2000" dirty="0">
                <a:latin typeface="-apple-system"/>
                <a:ea typeface="宋体" panose="02010600030101010101" pitchFamily="2" charset="-122"/>
              </a:rPr>
              <a:t>这样的可以表示实体属性的关系，例如（</a:t>
            </a:r>
            <a:r>
              <a:rPr lang="en-US" altLang="zh-CN" sz="2000" dirty="0" err="1">
                <a:latin typeface="-apple-system"/>
                <a:ea typeface="宋体" panose="02010600030101010101" pitchFamily="2" charset="-122"/>
              </a:rPr>
              <a:t>Rome,IsA,city</a:t>
            </a:r>
            <a:r>
              <a:rPr lang="zh-CN" altLang="en-US" sz="2000" dirty="0">
                <a:latin typeface="-apple-system"/>
                <a:ea typeface="宋体" panose="02010600030101010101" pitchFamily="2" charset="-122"/>
              </a:rPr>
              <a:t>）（</a:t>
            </a:r>
            <a:r>
              <a:rPr lang="en-US" altLang="zh-CN" sz="2000" dirty="0" err="1">
                <a:latin typeface="-apple-system"/>
                <a:ea typeface="宋体" panose="02010600030101010101" pitchFamily="2" charset="-122"/>
              </a:rPr>
              <a:t>Italy,IsA,Country</a:t>
            </a:r>
            <a:r>
              <a:rPr lang="zh-CN" altLang="en-US" sz="2000" dirty="0">
                <a:latin typeface="-apple-system"/>
                <a:ea typeface="宋体" panose="02010600030101010101" pitchFamily="2" charset="-122"/>
              </a:rPr>
              <a:t>）。考虑相同类型的实体需要在向量表示上更加接近。</a:t>
            </a:r>
            <a:endParaRPr lang="en-US" altLang="zh-CN" sz="2000" dirty="0">
              <a:latin typeface="-apple-system"/>
              <a:ea typeface="宋体" panose="02010600030101010101" pitchFamily="2" charset="-122"/>
            </a:endParaRPr>
          </a:p>
          <a:p>
            <a:pPr>
              <a:lnSpc>
                <a:spcPct val="120000"/>
              </a:lnSpc>
            </a:pPr>
            <a:endParaRPr lang="en-US" altLang="zh-CN" sz="2000" dirty="0">
              <a:latin typeface="-apple-system"/>
              <a:ea typeface="宋体" panose="02010600030101010101" pitchFamily="2" charset="-122"/>
            </a:endParaRPr>
          </a:p>
          <a:p>
            <a:pPr>
              <a:lnSpc>
                <a:spcPct val="120000"/>
              </a:lnSpc>
            </a:pPr>
            <a:r>
              <a:rPr lang="zh-CN" altLang="en-US" sz="2000" dirty="0">
                <a:solidFill>
                  <a:srgbClr val="FF0000"/>
                </a:solidFill>
                <a:latin typeface="-apple-system"/>
                <a:ea typeface="宋体" panose="02010600030101010101" pitchFamily="2" charset="-122"/>
              </a:rPr>
              <a:t>关系路径</a:t>
            </a:r>
            <a:r>
              <a:rPr lang="zh-CN" altLang="en-US" sz="2000" dirty="0">
                <a:latin typeface="-apple-system"/>
                <a:ea typeface="宋体" panose="02010600030101010101" pitchFamily="2" charset="-122"/>
              </a:rPr>
              <a:t>（实体之间的多跳关系）一般就是指可以连接两个实体的关系链。</a:t>
            </a:r>
            <a:endParaRPr lang="en-US" altLang="zh-CN" sz="2000" dirty="0">
              <a:latin typeface="-apple-system"/>
              <a:ea typeface="宋体" panose="02010600030101010101" pitchFamily="2" charset="-122"/>
            </a:endParaRPr>
          </a:p>
          <a:p>
            <a:pPr>
              <a:lnSpc>
                <a:spcPct val="120000"/>
              </a:lnSpc>
            </a:pPr>
            <a:r>
              <a:rPr lang="zh-CN" altLang="en-US" sz="2000" dirty="0">
                <a:latin typeface="-apple-system"/>
                <a:ea typeface="宋体" panose="02010600030101010101" pitchFamily="2" charset="-122"/>
              </a:rPr>
              <a:t>从 </a:t>
            </a:r>
            <a:r>
              <a:rPr lang="en-US" altLang="zh-CN" sz="2000" dirty="0">
                <a:latin typeface="-apple-system"/>
                <a:ea typeface="宋体" panose="02010600030101010101" pitchFamily="2" charset="-122"/>
              </a:rPr>
              <a:t>Rome </a:t>
            </a:r>
            <a:r>
              <a:rPr lang="zh-CN" altLang="en-US" sz="2000" dirty="0">
                <a:latin typeface="-apple-system"/>
                <a:ea typeface="宋体" panose="02010600030101010101" pitchFamily="2" charset="-122"/>
              </a:rPr>
              <a:t>到 </a:t>
            </a:r>
            <a:r>
              <a:rPr lang="en-US" altLang="zh-CN" sz="2000" dirty="0">
                <a:latin typeface="-apple-system"/>
                <a:ea typeface="宋体" panose="02010600030101010101" pitchFamily="2" charset="-122"/>
              </a:rPr>
              <a:t>Europe </a:t>
            </a:r>
            <a:r>
              <a:rPr lang="zh-CN" altLang="en-US" sz="2000" dirty="0">
                <a:latin typeface="-apple-system"/>
                <a:ea typeface="宋体" panose="02010600030101010101" pitchFamily="2" charset="-122"/>
              </a:rPr>
              <a:t>的关系路径就是一条</a:t>
            </a:r>
            <a:r>
              <a:rPr lang="en-US" altLang="zh-CN" sz="2000" dirty="0">
                <a:latin typeface="-apple-system"/>
                <a:ea typeface="宋体" panose="02010600030101010101" pitchFamily="2" charset="-122"/>
              </a:rPr>
              <a:t>is−capital−of → is−country−of</a:t>
            </a:r>
            <a:r>
              <a:rPr lang="zh-CN" altLang="en-US" sz="2000" dirty="0">
                <a:latin typeface="-apple-system"/>
                <a:ea typeface="宋体" panose="02010600030101010101" pitchFamily="2" charset="-122"/>
              </a:rPr>
              <a:t>关系链。</a:t>
            </a:r>
            <a:endParaRPr lang="en-US" altLang="zh-CN" sz="2000" dirty="0">
              <a:latin typeface="-apple-system"/>
              <a:ea typeface="宋体" panose="02010600030101010101" pitchFamily="2" charset="-122"/>
            </a:endParaRPr>
          </a:p>
          <a:p>
            <a:pPr>
              <a:lnSpc>
                <a:spcPct val="120000"/>
              </a:lnSpc>
            </a:pPr>
            <a:endParaRPr lang="en-US" altLang="zh-CN" sz="2000" dirty="0">
              <a:latin typeface="-apple-system"/>
              <a:ea typeface="宋体" panose="02010600030101010101" pitchFamily="2" charset="-122"/>
            </a:endParaRPr>
          </a:p>
          <a:p>
            <a:pPr>
              <a:lnSpc>
                <a:spcPct val="120000"/>
              </a:lnSpc>
            </a:pPr>
            <a:r>
              <a:rPr lang="zh-CN" altLang="en-US" sz="2000" dirty="0">
                <a:solidFill>
                  <a:srgbClr val="FF0000"/>
                </a:solidFill>
                <a:latin typeface="-apple-system"/>
                <a:ea typeface="宋体" panose="02010600030101010101" pitchFamily="2" charset="-122"/>
              </a:rPr>
              <a:t>文本描述</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Textual Descriptions</a:t>
            </a:r>
            <a:r>
              <a:rPr lang="zh-CN" altLang="en-US" sz="2000" dirty="0">
                <a:latin typeface="-apple-system"/>
                <a:ea typeface="宋体" panose="02010600030101010101" pitchFamily="2" charset="-122"/>
              </a:rPr>
              <a:t>）指的是在一些知识图谱中，对实体有一些简要的文本描述。</a:t>
            </a:r>
          </a:p>
        </p:txBody>
      </p:sp>
      <p:sp>
        <p:nvSpPr>
          <p:cNvPr id="5" name="文本框 4">
            <a:extLst>
              <a:ext uri="{FF2B5EF4-FFF2-40B4-BE49-F238E27FC236}">
                <a16:creationId xmlns:a16="http://schemas.microsoft.com/office/drawing/2014/main" id="{B188FFC6-4DFE-4587-887C-C450E51FA806}"/>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知识图谱的表示与建模</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196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A7DDF2D-1642-4608-B667-00863BC618E0}"/>
              </a:ext>
            </a:extLst>
          </p:cNvPr>
          <p:cNvPicPr>
            <a:picLocks noChangeAspect="1"/>
          </p:cNvPicPr>
          <p:nvPr/>
        </p:nvPicPr>
        <p:blipFill>
          <a:blip r:embed="rId3"/>
          <a:stretch>
            <a:fillRect/>
          </a:stretch>
        </p:blipFill>
        <p:spPr>
          <a:xfrm>
            <a:off x="751002" y="2139929"/>
            <a:ext cx="3779848" cy="3909399"/>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8197E53-DE6F-400D-B7D7-BEB8A1F7890B}"/>
              </a:ext>
            </a:extLst>
          </p:cNvPr>
          <p:cNvSpPr txBox="1"/>
          <p:nvPr/>
        </p:nvSpPr>
        <p:spPr>
          <a:xfrm>
            <a:off x="751002" y="2701990"/>
            <a:ext cx="10520779" cy="2578142"/>
          </a:xfrm>
          <a:prstGeom prst="rect">
            <a:avLst/>
          </a:prstGeom>
          <a:noFill/>
        </p:spPr>
        <p:txBody>
          <a:bodyPr wrap="square">
            <a:spAutoFit/>
          </a:bodyPr>
          <a:lstStyle/>
          <a:p>
            <a:pPr>
              <a:lnSpc>
                <a:spcPct val="150000"/>
              </a:lnSpc>
            </a:pPr>
            <a:r>
              <a:rPr lang="zh-CN" altLang="zh-CN" sz="22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计算机一直面临着这样的困境</a:t>
            </a:r>
            <a:r>
              <a:rPr lang="en-US" altLang="zh-CN"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2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无法获取网络文本的</a:t>
            </a:r>
            <a:r>
              <a:rPr lang="zh-CN" altLang="zh-CN" sz="22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语义信息</a:t>
            </a:r>
            <a:r>
              <a:rPr lang="zh-CN" altLang="zh-CN" sz="22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。尽管</a:t>
            </a:r>
            <a:r>
              <a:rPr lang="zh-CN" altLang="zh-CN"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近些年人工智能得到了长足的发展，在某些任务上取得超越人类的成绩，但离一台机器拥有一个两三岁小孩的</a:t>
            </a:r>
            <a:r>
              <a:rPr lang="zh-CN" altLang="zh-CN" sz="2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智力</a:t>
            </a:r>
            <a:r>
              <a:rPr lang="zh-CN" altLang="zh-CN"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这样一个目标还有一段距离。这距离的背后很大一部分原因是机器缺少</a:t>
            </a:r>
            <a:r>
              <a:rPr lang="zh-CN" altLang="zh-CN" sz="2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知识</a:t>
            </a:r>
            <a:r>
              <a:rPr lang="zh-CN" altLang="zh-CN"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200"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知识图谱这样一种概念、或者技术，它的诞生是符合计算机科学、互联网发展潮流的。</a:t>
            </a:r>
          </a:p>
        </p:txBody>
      </p:sp>
      <p:sp>
        <p:nvSpPr>
          <p:cNvPr id="6" name="文本框 5">
            <a:extLst>
              <a:ext uri="{FF2B5EF4-FFF2-40B4-BE49-F238E27FC236}">
                <a16:creationId xmlns:a16="http://schemas.microsoft.com/office/drawing/2014/main" id="{DB772930-877D-4980-ADB6-0B612487E3C5}"/>
              </a:ext>
            </a:extLst>
          </p:cNvPr>
          <p:cNvSpPr txBox="1"/>
          <p:nvPr/>
        </p:nvSpPr>
        <p:spPr>
          <a:xfrm>
            <a:off x="751002" y="1330119"/>
            <a:ext cx="4584569" cy="523220"/>
          </a:xfrm>
          <a:prstGeom prst="rect">
            <a:avLst/>
          </a:prstGeom>
          <a:noFill/>
        </p:spPr>
        <p:txBody>
          <a:bodyPr wrap="square">
            <a:spAutoFit/>
          </a:bodyPr>
          <a:lstStyle/>
          <a:p>
            <a:r>
              <a:rPr lang="pt-BR" altLang="zh-CN" sz="2800" b="0" i="0" dirty="0">
                <a:solidFill>
                  <a:srgbClr val="646464"/>
                </a:solidFill>
                <a:effectLst/>
                <a:latin typeface="-apple-system"/>
              </a:rPr>
              <a:t>Ronaldo Luís Nazário de Lima</a:t>
            </a:r>
            <a:endParaRPr lang="zh-CN" altLang="en-US" sz="2800" dirty="0"/>
          </a:p>
        </p:txBody>
      </p:sp>
      <p:sp>
        <p:nvSpPr>
          <p:cNvPr id="7" name="文本框 6">
            <a:extLst>
              <a:ext uri="{FF2B5EF4-FFF2-40B4-BE49-F238E27FC236}">
                <a16:creationId xmlns:a16="http://schemas.microsoft.com/office/drawing/2014/main" id="{2E9E8B0F-BD63-4255-ACD1-FBE8CC36E066}"/>
              </a:ext>
            </a:extLst>
          </p:cNvPr>
          <p:cNvSpPr txBox="1"/>
          <p:nvPr/>
        </p:nvSpPr>
        <p:spPr>
          <a:xfrm>
            <a:off x="5946743" y="1364333"/>
            <a:ext cx="4777701" cy="461665"/>
          </a:xfrm>
          <a:prstGeom prst="rect">
            <a:avLst/>
          </a:prstGeom>
          <a:noFill/>
        </p:spPr>
        <p:txBody>
          <a:bodyPr wrap="square">
            <a:spAutoFit/>
          </a:bodyPr>
          <a:lstStyle/>
          <a:p>
            <a:r>
              <a:rPr lang="zh-CN" altLang="en-US" sz="2400" b="0" i="0" dirty="0">
                <a:solidFill>
                  <a:srgbClr val="646464"/>
                </a:solidFill>
                <a:effectLst/>
                <a:latin typeface="-apple-system"/>
              </a:rPr>
              <a:t>罗纳尔多</a:t>
            </a:r>
            <a:r>
              <a:rPr lang="en-US" altLang="zh-CN" sz="2400" b="0" i="0" dirty="0">
                <a:solidFill>
                  <a:srgbClr val="646464"/>
                </a:solidFill>
                <a:effectLst/>
                <a:latin typeface="-apple-system"/>
              </a:rPr>
              <a:t>·</a:t>
            </a:r>
            <a:r>
              <a:rPr lang="zh-CN" altLang="en-US" sz="2400" b="0" i="0" dirty="0">
                <a:solidFill>
                  <a:srgbClr val="646464"/>
                </a:solidFill>
                <a:effectLst/>
                <a:latin typeface="-apple-system"/>
              </a:rPr>
              <a:t>路易斯</a:t>
            </a:r>
            <a:r>
              <a:rPr lang="en-US" altLang="zh-CN" sz="2400" b="0" i="0" dirty="0">
                <a:solidFill>
                  <a:srgbClr val="646464"/>
                </a:solidFill>
                <a:effectLst/>
                <a:latin typeface="-apple-system"/>
              </a:rPr>
              <a:t>·</a:t>
            </a:r>
            <a:r>
              <a:rPr lang="zh-CN" altLang="en-US" sz="2400" b="0" i="0" dirty="0">
                <a:solidFill>
                  <a:srgbClr val="646464"/>
                </a:solidFill>
                <a:effectLst/>
                <a:latin typeface="-apple-system"/>
              </a:rPr>
              <a:t>纳萨里奥</a:t>
            </a:r>
            <a:r>
              <a:rPr lang="en-US" altLang="zh-CN" sz="2400" b="0" i="0" dirty="0">
                <a:solidFill>
                  <a:srgbClr val="646464"/>
                </a:solidFill>
                <a:effectLst/>
                <a:latin typeface="-apple-system"/>
              </a:rPr>
              <a:t>·</a:t>
            </a:r>
            <a:r>
              <a:rPr lang="zh-CN" altLang="en-US" sz="2400" b="0" i="0" dirty="0">
                <a:solidFill>
                  <a:srgbClr val="646464"/>
                </a:solidFill>
                <a:effectLst/>
                <a:latin typeface="-apple-system"/>
              </a:rPr>
              <a:t>德</a:t>
            </a:r>
            <a:r>
              <a:rPr lang="en-US" altLang="zh-CN" sz="2400" b="0" i="0" dirty="0">
                <a:solidFill>
                  <a:srgbClr val="646464"/>
                </a:solidFill>
                <a:effectLst/>
                <a:latin typeface="-apple-system"/>
              </a:rPr>
              <a:t>·</a:t>
            </a:r>
            <a:r>
              <a:rPr lang="zh-CN" altLang="en-US" sz="2400" b="0" i="0" dirty="0">
                <a:solidFill>
                  <a:srgbClr val="646464"/>
                </a:solidFill>
                <a:effectLst/>
                <a:latin typeface="-apple-system"/>
              </a:rPr>
              <a:t>利马</a:t>
            </a:r>
            <a:endParaRPr lang="zh-CN" altLang="en-US" sz="2400" dirty="0"/>
          </a:p>
        </p:txBody>
      </p:sp>
      <p:sp>
        <p:nvSpPr>
          <p:cNvPr id="11" name="文本框 10">
            <a:extLst>
              <a:ext uri="{FF2B5EF4-FFF2-40B4-BE49-F238E27FC236}">
                <a16:creationId xmlns:a16="http://schemas.microsoft.com/office/drawing/2014/main" id="{1413E7B9-4AA8-4407-9CE7-20AD3735A060}"/>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背景与概念</a:t>
            </a:r>
          </a:p>
        </p:txBody>
      </p:sp>
    </p:spTree>
    <p:extLst>
      <p:ext uri="{BB962C8B-B14F-4D97-AF65-F5344CB8AC3E}">
        <p14:creationId xmlns:p14="http://schemas.microsoft.com/office/powerpoint/2010/main" val="315303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nodeType="clickEffect">
                                  <p:stCondLst>
                                    <p:cond delay="0"/>
                                  </p:stCondLst>
                                  <p:childTnLst>
                                    <p:animEffect transition="out" filter="fade">
                                      <p:cBhvr>
                                        <p:cTn id="20" dur="500"/>
                                        <p:tgtEl>
                                          <p:spTgt spid="8"/>
                                        </p:tgtEl>
                                      </p:cBhvr>
                                    </p:animEffect>
                                    <p:anim calcmode="lin" valueType="num">
                                      <p:cBhvr>
                                        <p:cTn id="21" dur="500"/>
                                        <p:tgtEl>
                                          <p:spTgt spid="8"/>
                                        </p:tgtEl>
                                        <p:attrNameLst>
                                          <p:attrName>ppt_x</p:attrName>
                                        </p:attrNameLst>
                                      </p:cBhvr>
                                      <p:tavLst>
                                        <p:tav tm="0">
                                          <p:val>
                                            <p:strVal val="ppt_x"/>
                                          </p:val>
                                        </p:tav>
                                        <p:tav tm="100000">
                                          <p:val>
                                            <p:strVal val="ppt_x"/>
                                          </p:val>
                                        </p:tav>
                                      </p:tavLst>
                                    </p:anim>
                                    <p:anim calcmode="lin" valueType="num">
                                      <p:cBhvr>
                                        <p:cTn id="22" dur="500"/>
                                        <p:tgtEl>
                                          <p:spTgt spid="8"/>
                                        </p:tgtEl>
                                        <p:attrNameLst>
                                          <p:attrName>ppt_y</p:attrName>
                                        </p:attrNameLst>
                                      </p:cBhvr>
                                      <p:tavLst>
                                        <p:tav tm="0">
                                          <p:val>
                                            <p:strVal val="ppt_y"/>
                                          </p:val>
                                        </p:tav>
                                        <p:tav tm="100000">
                                          <p:val>
                                            <p:strVal val="ppt_y+.1"/>
                                          </p:val>
                                        </p:tav>
                                      </p:tavLst>
                                    </p:anim>
                                    <p:set>
                                      <p:cBhvr>
                                        <p:cTn id="23" dur="1" fill="hold">
                                          <p:stCondLst>
                                            <p:cond delay="499"/>
                                          </p:stCondLst>
                                        </p:cTn>
                                        <p:tgtEl>
                                          <p:spTgt spid="8"/>
                                        </p:tgtEl>
                                        <p:attrNameLst>
                                          <p:attrName>style.visibility</p:attrName>
                                        </p:attrNameLst>
                                      </p:cBhvr>
                                      <p:to>
                                        <p:strVal val="hidden"/>
                                      </p:to>
                                    </p:set>
                                  </p:childTnLst>
                                </p:cTn>
                              </p:par>
                              <p:par>
                                <p:cTn id="24" presetID="4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anim calcmode="lin" valueType="num">
                                      <p:cBhvr>
                                        <p:cTn id="27" dur="500" fill="hold"/>
                                        <p:tgtEl>
                                          <p:spTgt spid="5"/>
                                        </p:tgtEl>
                                        <p:attrNameLst>
                                          <p:attrName>ppt_x</p:attrName>
                                        </p:attrNameLst>
                                      </p:cBhvr>
                                      <p:tavLst>
                                        <p:tav tm="0">
                                          <p:val>
                                            <p:strVal val="#ppt_x"/>
                                          </p:val>
                                        </p:tav>
                                        <p:tav tm="100000">
                                          <p:val>
                                            <p:strVal val="#ppt_x"/>
                                          </p:val>
                                        </p:tav>
                                      </p:tavLst>
                                    </p:anim>
                                    <p:anim calcmode="lin" valueType="num">
                                      <p:cBhvr>
                                        <p:cTn id="2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107A5B3-C1C4-4392-AA5A-7B12D0C0EE8B}"/>
              </a:ext>
            </a:extLst>
          </p:cNvPr>
          <p:cNvPicPr>
            <a:picLocks noChangeAspect="1"/>
          </p:cNvPicPr>
          <p:nvPr/>
        </p:nvPicPr>
        <p:blipFill>
          <a:blip r:embed="rId3"/>
          <a:stretch>
            <a:fillRect/>
          </a:stretch>
        </p:blipFill>
        <p:spPr>
          <a:xfrm>
            <a:off x="5624180" y="3136872"/>
            <a:ext cx="6567820" cy="3181925"/>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623621A1-1880-4390-9DE7-03247040B408}"/>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B1A3E0D-78A9-46D8-A533-2FB7F92CF7BA}"/>
              </a:ext>
            </a:extLst>
          </p:cNvPr>
          <p:cNvSpPr txBox="1"/>
          <p:nvPr/>
        </p:nvSpPr>
        <p:spPr>
          <a:xfrm>
            <a:off x="914400" y="1670221"/>
            <a:ext cx="2954655"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知识图谱数据模型：</a:t>
            </a:r>
          </a:p>
        </p:txBody>
      </p:sp>
      <p:sp>
        <p:nvSpPr>
          <p:cNvPr id="5" name="文本框 4">
            <a:extLst>
              <a:ext uri="{FF2B5EF4-FFF2-40B4-BE49-F238E27FC236}">
                <a16:creationId xmlns:a16="http://schemas.microsoft.com/office/drawing/2014/main" id="{14C45A49-85B4-426D-9B70-2DBD8DE80EE9}"/>
              </a:ext>
            </a:extLst>
          </p:cNvPr>
          <p:cNvSpPr txBox="1"/>
          <p:nvPr/>
        </p:nvSpPr>
        <p:spPr>
          <a:xfrm>
            <a:off x="2510761" y="2480996"/>
            <a:ext cx="856325" cy="400110"/>
          </a:xfrm>
          <a:prstGeom prst="rect">
            <a:avLst/>
          </a:prstGeom>
          <a:noFill/>
        </p:spPr>
        <p:txBody>
          <a:bodyPr wrap="none" rtlCol="0">
            <a:spAutoFit/>
          </a:bodyPr>
          <a:lstStyle/>
          <a:p>
            <a:r>
              <a:rPr lang="en-US" altLang="zh-CN" sz="2000" dirty="0">
                <a:latin typeface="-apple-system"/>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图</a:t>
            </a:r>
          </a:p>
        </p:txBody>
      </p:sp>
      <p:pic>
        <p:nvPicPr>
          <p:cNvPr id="6" name="图片 5">
            <a:extLst>
              <a:ext uri="{FF2B5EF4-FFF2-40B4-BE49-F238E27FC236}">
                <a16:creationId xmlns:a16="http://schemas.microsoft.com/office/drawing/2014/main" id="{647F5309-CAC2-4280-84F9-EBF8C0221923}"/>
              </a:ext>
            </a:extLst>
          </p:cNvPr>
          <p:cNvPicPr>
            <a:picLocks noChangeAspect="1"/>
          </p:cNvPicPr>
          <p:nvPr/>
        </p:nvPicPr>
        <p:blipFill>
          <a:blip r:embed="rId5"/>
          <a:stretch>
            <a:fillRect/>
          </a:stretch>
        </p:blipFill>
        <p:spPr>
          <a:xfrm>
            <a:off x="114266" y="3136872"/>
            <a:ext cx="5649316" cy="3028417"/>
          </a:xfrm>
          <a:prstGeom prst="rect">
            <a:avLst/>
          </a:prstGeom>
        </p:spPr>
      </p:pic>
      <p:sp>
        <p:nvSpPr>
          <p:cNvPr id="8" name="文本框 7">
            <a:extLst>
              <a:ext uri="{FF2B5EF4-FFF2-40B4-BE49-F238E27FC236}">
                <a16:creationId xmlns:a16="http://schemas.microsoft.com/office/drawing/2014/main" id="{3F82CC2F-9CA4-4C61-BAC1-BA91A5159EF4}"/>
              </a:ext>
            </a:extLst>
          </p:cNvPr>
          <p:cNvSpPr txBox="1"/>
          <p:nvPr/>
        </p:nvSpPr>
        <p:spPr>
          <a:xfrm>
            <a:off x="8431036" y="2480996"/>
            <a:ext cx="954107" cy="400110"/>
          </a:xfrm>
          <a:prstGeom prst="rect">
            <a:avLst/>
          </a:prstGeom>
          <a:noFill/>
        </p:spPr>
        <p:txBody>
          <a:bodyPr wrap="none" rtlCol="0">
            <a:spAutoFit/>
          </a:bodyPr>
          <a:lstStyle/>
          <a:p>
            <a:r>
              <a:rPr lang="zh-CN" altLang="en-US" sz="2000" dirty="0">
                <a:latin typeface="-apple-system"/>
                <a:ea typeface="宋体" panose="02010600030101010101" pitchFamily="2" charset="-122"/>
              </a:rPr>
              <a:t>属性</a:t>
            </a:r>
            <a:r>
              <a:rPr lang="zh-CN" altLang="en-US" sz="2000" dirty="0">
                <a:latin typeface="宋体" panose="02010600030101010101" pitchFamily="2" charset="-122"/>
                <a:ea typeface="宋体" panose="02010600030101010101" pitchFamily="2" charset="-122"/>
              </a:rPr>
              <a:t>图</a:t>
            </a:r>
          </a:p>
        </p:txBody>
      </p:sp>
      <p:cxnSp>
        <p:nvCxnSpPr>
          <p:cNvPr id="10" name="直接连接符 9">
            <a:extLst>
              <a:ext uri="{FF2B5EF4-FFF2-40B4-BE49-F238E27FC236}">
                <a16:creationId xmlns:a16="http://schemas.microsoft.com/office/drawing/2014/main" id="{AC31E200-C177-452F-AAAA-B7FC2BF47681}"/>
              </a:ext>
            </a:extLst>
          </p:cNvPr>
          <p:cNvCxnSpPr/>
          <p:nvPr/>
        </p:nvCxnSpPr>
        <p:spPr>
          <a:xfrm>
            <a:off x="5732585" y="1901053"/>
            <a:ext cx="0" cy="49569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75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A8A81635-1636-4A6D-A01A-420FFAE8D62E}"/>
              </a:ext>
            </a:extLst>
          </p:cNvPr>
          <p:cNvSpPr txBox="1"/>
          <p:nvPr/>
        </p:nvSpPr>
        <p:spPr>
          <a:xfrm>
            <a:off x="1347721" y="1789900"/>
            <a:ext cx="9788768"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RDF </a:t>
            </a:r>
            <a:r>
              <a:rPr lang="zh-CN" altLang="en-US" sz="2000" dirty="0">
                <a:latin typeface="微软雅黑" panose="020B0503020204020204" pitchFamily="34" charset="-122"/>
                <a:ea typeface="微软雅黑" panose="020B0503020204020204" pitchFamily="34" charset="-122"/>
              </a:rPr>
              <a:t>图数据的查询语言，叫作 </a:t>
            </a:r>
            <a:r>
              <a:rPr lang="en-US" altLang="zh-CN" sz="2000" dirty="0">
                <a:latin typeface="微软雅黑" panose="020B0503020204020204" pitchFamily="34" charset="-122"/>
                <a:ea typeface="微软雅黑" panose="020B0503020204020204" pitchFamily="34" charset="-122"/>
              </a:rPr>
              <a:t>SPARQL</a:t>
            </a:r>
            <a:r>
              <a:rPr lang="zh-CN" altLang="en-US" sz="2000" dirty="0">
                <a:latin typeface="微软雅黑" panose="020B0503020204020204" pitchFamily="34" charset="-122"/>
                <a:ea typeface="微软雅黑" panose="020B0503020204020204" pitchFamily="34" charset="-122"/>
              </a:rPr>
              <a:t>，它提供了查询</a:t>
            </a:r>
            <a:r>
              <a:rPr lang="en-US" altLang="zh-CN" sz="2000" dirty="0">
                <a:latin typeface="微软雅黑" panose="020B0503020204020204" pitchFamily="34" charset="-122"/>
                <a:ea typeface="微软雅黑" panose="020B0503020204020204" pitchFamily="34" charset="-122"/>
              </a:rPr>
              <a:t>RDF </a:t>
            </a:r>
            <a:r>
              <a:rPr lang="zh-CN" altLang="en-US" sz="2000" dirty="0">
                <a:latin typeface="微软雅黑" panose="020B0503020204020204" pitchFamily="34" charset="-122"/>
                <a:ea typeface="微软雅黑" panose="020B0503020204020204" pitchFamily="34" charset="-122"/>
              </a:rPr>
              <a:t>数据的标准语法、处理</a:t>
            </a:r>
            <a:r>
              <a:rPr lang="en-US" altLang="zh-CN" sz="2000" dirty="0">
                <a:latin typeface="微软雅黑" panose="020B0503020204020204" pitchFamily="34" charset="-122"/>
                <a:ea typeface="微软雅黑" panose="020B0503020204020204" pitchFamily="34" charset="-122"/>
              </a:rPr>
              <a:t>SPARQL</a:t>
            </a:r>
            <a:r>
              <a:rPr lang="zh-CN" altLang="en-US" sz="2000" dirty="0">
                <a:latin typeface="微软雅黑" panose="020B0503020204020204" pitchFamily="34" charset="-122"/>
                <a:ea typeface="微软雅黑" panose="020B0503020204020204" pitchFamily="34" charset="-122"/>
              </a:rPr>
              <a:t>查询的规则以及结果返回形式。</a:t>
            </a:r>
          </a:p>
        </p:txBody>
      </p:sp>
      <p:sp>
        <p:nvSpPr>
          <p:cNvPr id="11" name="文本框 10">
            <a:extLst>
              <a:ext uri="{FF2B5EF4-FFF2-40B4-BE49-F238E27FC236}">
                <a16:creationId xmlns:a16="http://schemas.microsoft.com/office/drawing/2014/main" id="{A1B4640E-A81D-4ED5-9A69-45EBDE5D07DA}"/>
              </a:ext>
            </a:extLst>
          </p:cNvPr>
          <p:cNvSpPr txBox="1"/>
          <p:nvPr/>
        </p:nvSpPr>
        <p:spPr>
          <a:xfrm>
            <a:off x="1477108" y="2572411"/>
            <a:ext cx="7479322" cy="193899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SPARQL</a:t>
            </a:r>
            <a:r>
              <a:rPr lang="zh-CN" altLang="en-US" sz="2400" dirty="0">
                <a:latin typeface="宋体" panose="02010600030101010101" pitchFamily="2" charset="-122"/>
                <a:ea typeface="宋体" panose="02010600030101010101" pitchFamily="2" charset="-122"/>
              </a:rPr>
              <a:t>知识图谱查询基本构成</a:t>
            </a:r>
          </a:p>
          <a:p>
            <a:pPr marL="285750" indent="-28575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变量，</a:t>
            </a:r>
            <a:r>
              <a:rPr lang="en-US" altLang="zh-CN" sz="2400" dirty="0">
                <a:latin typeface="宋体" panose="02010600030101010101" pitchFamily="2" charset="-122"/>
                <a:ea typeface="宋体" panose="02010600030101010101" pitchFamily="2" charset="-122"/>
              </a:rPr>
              <a:t>RDF</a:t>
            </a:r>
            <a:r>
              <a:rPr lang="zh-CN" altLang="en-US" sz="2400" dirty="0">
                <a:latin typeface="宋体" panose="02010600030101010101" pitchFamily="2" charset="-122"/>
                <a:ea typeface="宋体" panose="02010600030101010101" pitchFamily="2" charset="-122"/>
              </a:rPr>
              <a:t>中的资源，以“</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或者“</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指示；</a:t>
            </a:r>
          </a:p>
          <a:p>
            <a:pPr marL="285750" indent="-285750">
              <a:buFont typeface="Arial" panose="020B0604020202020204" pitchFamily="34" charset="0"/>
              <a:buChar char="•"/>
            </a:pPr>
            <a:r>
              <a:rPr lang="zh-CN" altLang="en-US" sz="2400" dirty="0">
                <a:latin typeface="宋体" panose="02010600030101010101" pitchFamily="2" charset="-122"/>
                <a:ea typeface="宋体" panose="02010600030101010101" pitchFamily="2" charset="-122"/>
              </a:rPr>
              <a:t>三元组模板，在</a:t>
            </a:r>
            <a:r>
              <a:rPr lang="en-US" altLang="zh-CN" sz="2400" dirty="0">
                <a:latin typeface="宋体" panose="02010600030101010101" pitchFamily="2" charset="-122"/>
                <a:ea typeface="宋体" panose="02010600030101010101" pitchFamily="2" charset="-122"/>
              </a:rPr>
              <a:t>WHERE</a:t>
            </a:r>
            <a:r>
              <a:rPr lang="zh-CN" altLang="en-US" sz="2400" dirty="0">
                <a:latin typeface="宋体" panose="02010600030101010101" pitchFamily="2" charset="-122"/>
                <a:ea typeface="宋体" panose="02010600030101010101" pitchFamily="2" charset="-122"/>
              </a:rPr>
              <a:t>子句中列出关联的三元组模板，之所以称为模板，因为三元组中允许存在变量；</a:t>
            </a:r>
          </a:p>
          <a:p>
            <a:pPr marL="285750" indent="-285750">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SELECT</a:t>
            </a:r>
            <a:r>
              <a:rPr lang="zh-CN" altLang="en-US" sz="2400" dirty="0">
                <a:latin typeface="宋体" panose="02010600030101010101" pitchFamily="2" charset="-122"/>
                <a:ea typeface="宋体" panose="02010600030101010101" pitchFamily="2" charset="-122"/>
              </a:rPr>
              <a:t>子句中指示要查询的目标变量。</a:t>
            </a:r>
          </a:p>
        </p:txBody>
      </p:sp>
      <p:pic>
        <p:nvPicPr>
          <p:cNvPr id="10" name="图片 9">
            <a:extLst>
              <a:ext uri="{FF2B5EF4-FFF2-40B4-BE49-F238E27FC236}">
                <a16:creationId xmlns:a16="http://schemas.microsoft.com/office/drawing/2014/main" id="{FC003D7D-989A-4858-B657-A80A89934CE1}"/>
              </a:ext>
            </a:extLst>
          </p:cNvPr>
          <p:cNvPicPr>
            <a:picLocks noChangeAspect="1"/>
          </p:cNvPicPr>
          <p:nvPr/>
        </p:nvPicPr>
        <p:blipFill>
          <a:blip r:embed="rId4"/>
          <a:stretch>
            <a:fillRect/>
          </a:stretch>
        </p:blipFill>
        <p:spPr>
          <a:xfrm>
            <a:off x="282222" y="4586028"/>
            <a:ext cx="11384661" cy="1658944"/>
          </a:xfrm>
          <a:prstGeom prst="rect">
            <a:avLst/>
          </a:prstGeom>
        </p:spPr>
      </p:pic>
      <p:pic>
        <p:nvPicPr>
          <p:cNvPr id="12" name="图片 11">
            <a:extLst>
              <a:ext uri="{FF2B5EF4-FFF2-40B4-BE49-F238E27FC236}">
                <a16:creationId xmlns:a16="http://schemas.microsoft.com/office/drawing/2014/main" id="{1744C80C-4768-4F9F-A652-40E7F684A0E9}"/>
              </a:ext>
            </a:extLst>
          </p:cNvPr>
          <p:cNvPicPr>
            <a:picLocks noChangeAspect="1"/>
          </p:cNvPicPr>
          <p:nvPr/>
        </p:nvPicPr>
        <p:blipFill>
          <a:blip r:embed="rId5"/>
          <a:stretch>
            <a:fillRect/>
          </a:stretch>
        </p:blipFill>
        <p:spPr>
          <a:xfrm>
            <a:off x="628513" y="4638308"/>
            <a:ext cx="9176513" cy="1938992"/>
          </a:xfrm>
          <a:prstGeom prst="rect">
            <a:avLst/>
          </a:prstGeom>
        </p:spPr>
      </p:pic>
      <p:pic>
        <p:nvPicPr>
          <p:cNvPr id="13" name="图片 12">
            <a:extLst>
              <a:ext uri="{FF2B5EF4-FFF2-40B4-BE49-F238E27FC236}">
                <a16:creationId xmlns:a16="http://schemas.microsoft.com/office/drawing/2014/main" id="{C47BA9AD-74B9-4BA7-A6B0-6A848B6094B8}"/>
              </a:ext>
            </a:extLst>
          </p:cNvPr>
          <p:cNvPicPr>
            <a:picLocks noChangeAspect="1"/>
          </p:cNvPicPr>
          <p:nvPr/>
        </p:nvPicPr>
        <p:blipFill>
          <a:blip r:embed="rId6"/>
          <a:stretch>
            <a:fillRect/>
          </a:stretch>
        </p:blipFill>
        <p:spPr>
          <a:xfrm>
            <a:off x="1073394" y="4621966"/>
            <a:ext cx="8286750" cy="1971675"/>
          </a:xfrm>
          <a:prstGeom prst="rect">
            <a:avLst/>
          </a:prstGeom>
        </p:spPr>
      </p:pic>
      <p:pic>
        <p:nvPicPr>
          <p:cNvPr id="15" name="图片 14">
            <a:extLst>
              <a:ext uri="{FF2B5EF4-FFF2-40B4-BE49-F238E27FC236}">
                <a16:creationId xmlns:a16="http://schemas.microsoft.com/office/drawing/2014/main" id="{E0262EA6-C359-4B84-9F98-43AC6FA567EF}"/>
              </a:ext>
            </a:extLst>
          </p:cNvPr>
          <p:cNvPicPr>
            <a:picLocks noChangeAspect="1"/>
          </p:cNvPicPr>
          <p:nvPr/>
        </p:nvPicPr>
        <p:blipFill>
          <a:blip r:embed="rId7"/>
          <a:stretch>
            <a:fillRect/>
          </a:stretch>
        </p:blipFill>
        <p:spPr>
          <a:xfrm>
            <a:off x="1477109" y="4676026"/>
            <a:ext cx="9681984" cy="1794552"/>
          </a:xfrm>
          <a:prstGeom prst="rect">
            <a:avLst/>
          </a:prstGeom>
        </p:spPr>
      </p:pic>
      <p:sp>
        <p:nvSpPr>
          <p:cNvPr id="17" name="文本框 16">
            <a:extLst>
              <a:ext uri="{FF2B5EF4-FFF2-40B4-BE49-F238E27FC236}">
                <a16:creationId xmlns:a16="http://schemas.microsoft.com/office/drawing/2014/main" id="{623621A1-1880-4390-9DE7-03247040B408}"/>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777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nodeType="clickEffect">
                                  <p:stCondLst>
                                    <p:cond delay="0"/>
                                  </p:stCondLst>
                                  <p:childTnLst>
                                    <p:animEffect transition="out" filter="fade">
                                      <p:cBhvr>
                                        <p:cTn id="13" dur="500"/>
                                        <p:tgtEl>
                                          <p:spTgt spid="10"/>
                                        </p:tgtEl>
                                      </p:cBhvr>
                                    </p:animEffect>
                                    <p:anim calcmode="lin" valueType="num">
                                      <p:cBhvr>
                                        <p:cTn id="14" dur="500"/>
                                        <p:tgtEl>
                                          <p:spTgt spid="10"/>
                                        </p:tgtEl>
                                        <p:attrNameLst>
                                          <p:attrName>ppt_x</p:attrName>
                                        </p:attrNameLst>
                                      </p:cBhvr>
                                      <p:tavLst>
                                        <p:tav tm="0">
                                          <p:val>
                                            <p:strVal val="ppt_x"/>
                                          </p:val>
                                        </p:tav>
                                        <p:tav tm="100000">
                                          <p:val>
                                            <p:strVal val="ppt_x"/>
                                          </p:val>
                                        </p:tav>
                                      </p:tavLst>
                                    </p:anim>
                                    <p:anim calcmode="lin" valueType="num">
                                      <p:cBhvr>
                                        <p:cTn id="15" dur="500"/>
                                        <p:tgtEl>
                                          <p:spTgt spid="10"/>
                                        </p:tgtEl>
                                        <p:attrNameLst>
                                          <p:attrName>ppt_y</p:attrName>
                                        </p:attrNameLst>
                                      </p:cBhvr>
                                      <p:tavLst>
                                        <p:tav tm="0">
                                          <p:val>
                                            <p:strVal val="ppt_y"/>
                                          </p:val>
                                        </p:tav>
                                        <p:tav tm="100000">
                                          <p:val>
                                            <p:strVal val="ppt_y+.1"/>
                                          </p:val>
                                        </p:tav>
                                      </p:tavLst>
                                    </p:anim>
                                    <p:set>
                                      <p:cBhvr>
                                        <p:cTn id="16" dur="1" fill="hold">
                                          <p:stCondLst>
                                            <p:cond delay="499"/>
                                          </p:stCondLst>
                                        </p:cTn>
                                        <p:tgtEl>
                                          <p:spTgt spid="10"/>
                                        </p:tgtEl>
                                        <p:attrNameLst>
                                          <p:attrName>style.visibility</p:attrName>
                                        </p:attrNameLst>
                                      </p:cBhvr>
                                      <p:to>
                                        <p:strVal val="hidden"/>
                                      </p:to>
                                    </p:set>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anim calcmode="lin" valueType="num">
                                      <p:cBhvr>
                                        <p:cTn id="20" dur="500" fill="hold"/>
                                        <p:tgtEl>
                                          <p:spTgt spid="12"/>
                                        </p:tgtEl>
                                        <p:attrNameLst>
                                          <p:attrName>ppt_x</p:attrName>
                                        </p:attrNameLst>
                                      </p:cBhvr>
                                      <p:tavLst>
                                        <p:tav tm="0">
                                          <p:val>
                                            <p:strVal val="#ppt_x"/>
                                          </p:val>
                                        </p:tav>
                                        <p:tav tm="100000">
                                          <p:val>
                                            <p:strVal val="#ppt_x"/>
                                          </p:val>
                                        </p:tav>
                                      </p:tavLst>
                                    </p:anim>
                                    <p:anim calcmode="lin" valueType="num">
                                      <p:cBhvr>
                                        <p:cTn id="21"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xit" presetSubtype="0" fill="hold" nodeType="clickEffect">
                                  <p:stCondLst>
                                    <p:cond delay="0"/>
                                  </p:stCondLst>
                                  <p:childTnLst>
                                    <p:animEffect transition="out" filter="fade">
                                      <p:cBhvr>
                                        <p:cTn id="25" dur="500"/>
                                        <p:tgtEl>
                                          <p:spTgt spid="12"/>
                                        </p:tgtEl>
                                      </p:cBhvr>
                                    </p:animEffect>
                                    <p:anim calcmode="lin" valueType="num">
                                      <p:cBhvr>
                                        <p:cTn id="26" dur="500"/>
                                        <p:tgtEl>
                                          <p:spTgt spid="12"/>
                                        </p:tgtEl>
                                        <p:attrNameLst>
                                          <p:attrName>ppt_x</p:attrName>
                                        </p:attrNameLst>
                                      </p:cBhvr>
                                      <p:tavLst>
                                        <p:tav tm="0">
                                          <p:val>
                                            <p:strVal val="ppt_x"/>
                                          </p:val>
                                        </p:tav>
                                        <p:tav tm="100000">
                                          <p:val>
                                            <p:strVal val="ppt_x"/>
                                          </p:val>
                                        </p:tav>
                                      </p:tavLst>
                                    </p:anim>
                                    <p:anim calcmode="lin" valueType="num">
                                      <p:cBhvr>
                                        <p:cTn id="27" dur="500"/>
                                        <p:tgtEl>
                                          <p:spTgt spid="12"/>
                                        </p:tgtEl>
                                        <p:attrNameLst>
                                          <p:attrName>ppt_y</p:attrName>
                                        </p:attrNameLst>
                                      </p:cBhvr>
                                      <p:tavLst>
                                        <p:tav tm="0">
                                          <p:val>
                                            <p:strVal val="ppt_y"/>
                                          </p:val>
                                        </p:tav>
                                        <p:tav tm="100000">
                                          <p:val>
                                            <p:strVal val="ppt_y+.1"/>
                                          </p:val>
                                        </p:tav>
                                      </p:tavLst>
                                    </p:anim>
                                    <p:set>
                                      <p:cBhvr>
                                        <p:cTn id="28" dur="1" fill="hold">
                                          <p:stCondLst>
                                            <p:cond delay="499"/>
                                          </p:stCondLst>
                                        </p:cTn>
                                        <p:tgtEl>
                                          <p:spTgt spid="12"/>
                                        </p:tgtEl>
                                        <p:attrNameLst>
                                          <p:attrName>style.visibility</p:attrName>
                                        </p:attrNameLst>
                                      </p:cBhvr>
                                      <p:to>
                                        <p:strVal val="hidden"/>
                                      </p:to>
                                    </p:set>
                                  </p:childTnLst>
                                </p:cTn>
                              </p:par>
                              <p:par>
                                <p:cTn id="29" presetID="42"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anim calcmode="lin" valueType="num">
                                      <p:cBhvr>
                                        <p:cTn id="32" dur="500" fill="hold"/>
                                        <p:tgtEl>
                                          <p:spTgt spid="13"/>
                                        </p:tgtEl>
                                        <p:attrNameLst>
                                          <p:attrName>ppt_x</p:attrName>
                                        </p:attrNameLst>
                                      </p:cBhvr>
                                      <p:tavLst>
                                        <p:tav tm="0">
                                          <p:val>
                                            <p:strVal val="#ppt_x"/>
                                          </p:val>
                                        </p:tav>
                                        <p:tav tm="100000">
                                          <p:val>
                                            <p:strVal val="#ppt_x"/>
                                          </p:val>
                                        </p:tav>
                                      </p:tavLst>
                                    </p:anim>
                                    <p:anim calcmode="lin" valueType="num">
                                      <p:cBhvr>
                                        <p:cTn id="3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xit" presetSubtype="0" fill="hold" nodeType="clickEffect">
                                  <p:stCondLst>
                                    <p:cond delay="0"/>
                                  </p:stCondLst>
                                  <p:childTnLst>
                                    <p:animEffect transition="out" filter="fade">
                                      <p:cBhvr>
                                        <p:cTn id="37" dur="500"/>
                                        <p:tgtEl>
                                          <p:spTgt spid="13"/>
                                        </p:tgtEl>
                                      </p:cBhvr>
                                    </p:animEffect>
                                    <p:anim calcmode="lin" valueType="num">
                                      <p:cBhvr>
                                        <p:cTn id="38" dur="500"/>
                                        <p:tgtEl>
                                          <p:spTgt spid="13"/>
                                        </p:tgtEl>
                                        <p:attrNameLst>
                                          <p:attrName>ppt_x</p:attrName>
                                        </p:attrNameLst>
                                      </p:cBhvr>
                                      <p:tavLst>
                                        <p:tav tm="0">
                                          <p:val>
                                            <p:strVal val="ppt_x"/>
                                          </p:val>
                                        </p:tav>
                                        <p:tav tm="100000">
                                          <p:val>
                                            <p:strVal val="ppt_x"/>
                                          </p:val>
                                        </p:tav>
                                      </p:tavLst>
                                    </p:anim>
                                    <p:anim calcmode="lin" valueType="num">
                                      <p:cBhvr>
                                        <p:cTn id="39" dur="500"/>
                                        <p:tgtEl>
                                          <p:spTgt spid="13"/>
                                        </p:tgtEl>
                                        <p:attrNameLst>
                                          <p:attrName>ppt_y</p:attrName>
                                        </p:attrNameLst>
                                      </p:cBhvr>
                                      <p:tavLst>
                                        <p:tav tm="0">
                                          <p:val>
                                            <p:strVal val="ppt_y"/>
                                          </p:val>
                                        </p:tav>
                                        <p:tav tm="100000">
                                          <p:val>
                                            <p:strVal val="ppt_y+.1"/>
                                          </p:val>
                                        </p:tav>
                                      </p:tavLst>
                                    </p:anim>
                                    <p:set>
                                      <p:cBhvr>
                                        <p:cTn id="40" dur="1" fill="hold">
                                          <p:stCondLst>
                                            <p:cond delay="499"/>
                                          </p:stCondLst>
                                        </p:cTn>
                                        <p:tgtEl>
                                          <p:spTgt spid="13"/>
                                        </p:tgtEl>
                                        <p:attrNameLst>
                                          <p:attrName>style.visibility</p:attrName>
                                        </p:attrNameLst>
                                      </p:cBhvr>
                                      <p:to>
                                        <p:strVal val="hidden"/>
                                      </p:to>
                                    </p:set>
                                  </p:childTnLst>
                                </p:cTn>
                              </p:par>
                              <p:par>
                                <p:cTn id="41" presetID="42"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anim calcmode="lin" valueType="num">
                                      <p:cBhvr>
                                        <p:cTn id="44" dur="500" fill="hold"/>
                                        <p:tgtEl>
                                          <p:spTgt spid="15"/>
                                        </p:tgtEl>
                                        <p:attrNameLst>
                                          <p:attrName>ppt_x</p:attrName>
                                        </p:attrNameLst>
                                      </p:cBhvr>
                                      <p:tavLst>
                                        <p:tav tm="0">
                                          <p:val>
                                            <p:strVal val="#ppt_x"/>
                                          </p:val>
                                        </p:tav>
                                        <p:tav tm="100000">
                                          <p:val>
                                            <p:strVal val="#ppt_x"/>
                                          </p:val>
                                        </p:tav>
                                      </p:tavLst>
                                    </p:anim>
                                    <p:anim calcmode="lin" valueType="num">
                                      <p:cBhvr>
                                        <p:cTn id="45"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623621A1-1880-4390-9DE7-03247040B408}"/>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F9C648E-1F3A-42C2-810A-05B0AB4D6B23}"/>
              </a:ext>
            </a:extLst>
          </p:cNvPr>
          <p:cNvSpPr txBox="1"/>
          <p:nvPr/>
        </p:nvSpPr>
        <p:spPr>
          <a:xfrm>
            <a:off x="1242646" y="1670221"/>
            <a:ext cx="10339754" cy="461665"/>
          </a:xfrm>
          <a:prstGeom prst="rect">
            <a:avLst/>
          </a:prstGeom>
          <a:noFill/>
        </p:spPr>
        <p:txBody>
          <a:bodyPr wrap="square">
            <a:spAutoFit/>
          </a:bodyPr>
          <a:lstStyle/>
          <a:p>
            <a:r>
              <a:rPr lang="en-US" altLang="zh-CN" sz="2400" dirty="0">
                <a:latin typeface="-apple-system"/>
                <a:ea typeface="宋体" panose="02010600030101010101" pitchFamily="2" charset="-122"/>
              </a:rPr>
              <a:t>Cypher </a:t>
            </a:r>
            <a:r>
              <a:rPr lang="zh-CN" altLang="en-US" sz="2400" dirty="0">
                <a:latin typeface="宋体" panose="02010600030101010101" pitchFamily="2" charset="-122"/>
                <a:ea typeface="宋体" panose="02010600030101010101" pitchFamily="2" charset="-122"/>
              </a:rPr>
              <a:t>最初是图数据库 </a:t>
            </a:r>
            <a:r>
              <a:rPr lang="en-US" altLang="zh-CN" sz="2400" dirty="0">
                <a:latin typeface="-apple-system"/>
                <a:ea typeface="宋体" panose="02010600030101010101" pitchFamily="2" charset="-122"/>
              </a:rPr>
              <a:t>Neo4j</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中实现的属性图数据查询语言。声明式语言。</a:t>
            </a:r>
          </a:p>
        </p:txBody>
      </p:sp>
      <p:sp>
        <p:nvSpPr>
          <p:cNvPr id="16" name="文本框 15">
            <a:extLst>
              <a:ext uri="{FF2B5EF4-FFF2-40B4-BE49-F238E27FC236}">
                <a16:creationId xmlns:a16="http://schemas.microsoft.com/office/drawing/2014/main" id="{D2795CB0-9FEF-490C-A059-3A9EDD0D5DD8}"/>
              </a:ext>
            </a:extLst>
          </p:cNvPr>
          <p:cNvSpPr txBox="1"/>
          <p:nvPr/>
        </p:nvSpPr>
        <p:spPr>
          <a:xfrm>
            <a:off x="1242646" y="2326097"/>
            <a:ext cx="6096000" cy="369332"/>
          </a:xfrm>
          <a:prstGeom prst="rect">
            <a:avLst/>
          </a:prstGeom>
          <a:noFill/>
        </p:spPr>
        <p:txBody>
          <a:bodyPr wrap="square">
            <a:spAutoFit/>
          </a:bodyPr>
          <a:lstStyle/>
          <a:p>
            <a:r>
              <a:rPr lang="zh-CN" altLang="en-US" dirty="0"/>
              <a:t>查询图中的所有程序员节点</a:t>
            </a:r>
          </a:p>
        </p:txBody>
      </p:sp>
      <p:pic>
        <p:nvPicPr>
          <p:cNvPr id="7" name="图片 6">
            <a:extLst>
              <a:ext uri="{FF2B5EF4-FFF2-40B4-BE49-F238E27FC236}">
                <a16:creationId xmlns:a16="http://schemas.microsoft.com/office/drawing/2014/main" id="{5FF15D4B-0D73-4483-91D6-61F94F8CFFB7}"/>
              </a:ext>
            </a:extLst>
          </p:cNvPr>
          <p:cNvPicPr>
            <a:picLocks noChangeAspect="1"/>
          </p:cNvPicPr>
          <p:nvPr/>
        </p:nvPicPr>
        <p:blipFill rotWithShape="1">
          <a:blip r:embed="rId4"/>
          <a:srcRect r="59952"/>
          <a:stretch/>
        </p:blipFill>
        <p:spPr>
          <a:xfrm>
            <a:off x="1242647" y="2835359"/>
            <a:ext cx="2859962" cy="650448"/>
          </a:xfrm>
          <a:prstGeom prst="rect">
            <a:avLst/>
          </a:prstGeom>
        </p:spPr>
      </p:pic>
      <p:pic>
        <p:nvPicPr>
          <p:cNvPr id="8" name="图片 7">
            <a:extLst>
              <a:ext uri="{FF2B5EF4-FFF2-40B4-BE49-F238E27FC236}">
                <a16:creationId xmlns:a16="http://schemas.microsoft.com/office/drawing/2014/main" id="{12A6342A-F600-4790-9CF2-028841C85329}"/>
              </a:ext>
            </a:extLst>
          </p:cNvPr>
          <p:cNvPicPr>
            <a:picLocks noChangeAspect="1"/>
          </p:cNvPicPr>
          <p:nvPr/>
        </p:nvPicPr>
        <p:blipFill>
          <a:blip r:embed="rId5"/>
          <a:stretch>
            <a:fillRect/>
          </a:stretch>
        </p:blipFill>
        <p:spPr>
          <a:xfrm>
            <a:off x="7673221" y="2559709"/>
            <a:ext cx="2707094" cy="1201747"/>
          </a:xfrm>
          <a:prstGeom prst="rect">
            <a:avLst/>
          </a:prstGeom>
        </p:spPr>
      </p:pic>
      <p:sp>
        <p:nvSpPr>
          <p:cNvPr id="18" name="文本框 17">
            <a:extLst>
              <a:ext uri="{FF2B5EF4-FFF2-40B4-BE49-F238E27FC236}">
                <a16:creationId xmlns:a16="http://schemas.microsoft.com/office/drawing/2014/main" id="{5E512A0A-FDD6-4284-8FF8-12D33814ED17}"/>
              </a:ext>
            </a:extLst>
          </p:cNvPr>
          <p:cNvSpPr txBox="1"/>
          <p:nvPr/>
        </p:nvSpPr>
        <p:spPr>
          <a:xfrm>
            <a:off x="1242646" y="3831421"/>
            <a:ext cx="6096000" cy="369332"/>
          </a:xfrm>
          <a:prstGeom prst="rect">
            <a:avLst/>
          </a:prstGeom>
          <a:noFill/>
        </p:spPr>
        <p:txBody>
          <a:bodyPr wrap="square">
            <a:spAutoFit/>
          </a:bodyPr>
          <a:lstStyle/>
          <a:p>
            <a:r>
              <a:rPr lang="zh-CN" altLang="en-US" dirty="0"/>
              <a:t>查询程序员与“图数据库”项目之间的边</a:t>
            </a:r>
          </a:p>
        </p:txBody>
      </p:sp>
      <p:pic>
        <p:nvPicPr>
          <p:cNvPr id="19" name="图片 18">
            <a:extLst>
              <a:ext uri="{FF2B5EF4-FFF2-40B4-BE49-F238E27FC236}">
                <a16:creationId xmlns:a16="http://schemas.microsoft.com/office/drawing/2014/main" id="{8528F8D0-D1C0-42B9-86C7-87F301AB4DE4}"/>
              </a:ext>
            </a:extLst>
          </p:cNvPr>
          <p:cNvPicPr>
            <a:picLocks noChangeAspect="1"/>
          </p:cNvPicPr>
          <p:nvPr/>
        </p:nvPicPr>
        <p:blipFill>
          <a:blip r:embed="rId6"/>
          <a:stretch>
            <a:fillRect/>
          </a:stretch>
        </p:blipFill>
        <p:spPr>
          <a:xfrm>
            <a:off x="555113" y="4498381"/>
            <a:ext cx="5447635" cy="565988"/>
          </a:xfrm>
          <a:prstGeom prst="rect">
            <a:avLst/>
          </a:prstGeom>
        </p:spPr>
      </p:pic>
      <p:pic>
        <p:nvPicPr>
          <p:cNvPr id="20" name="图片 19">
            <a:extLst>
              <a:ext uri="{FF2B5EF4-FFF2-40B4-BE49-F238E27FC236}">
                <a16:creationId xmlns:a16="http://schemas.microsoft.com/office/drawing/2014/main" id="{A215A4F6-139F-430A-987F-6E425A6DFF25}"/>
              </a:ext>
            </a:extLst>
          </p:cNvPr>
          <p:cNvPicPr>
            <a:picLocks noChangeAspect="1"/>
          </p:cNvPicPr>
          <p:nvPr/>
        </p:nvPicPr>
        <p:blipFill>
          <a:blip r:embed="rId7"/>
          <a:stretch>
            <a:fillRect/>
          </a:stretch>
        </p:blipFill>
        <p:spPr>
          <a:xfrm>
            <a:off x="6974994" y="4261750"/>
            <a:ext cx="4103548" cy="967818"/>
          </a:xfrm>
          <a:prstGeom prst="rect">
            <a:avLst/>
          </a:prstGeom>
        </p:spPr>
      </p:pic>
      <p:sp>
        <p:nvSpPr>
          <p:cNvPr id="22" name="文本框 21">
            <a:extLst>
              <a:ext uri="{FF2B5EF4-FFF2-40B4-BE49-F238E27FC236}">
                <a16:creationId xmlns:a16="http://schemas.microsoft.com/office/drawing/2014/main" id="{6C8EBAF1-400B-490E-8618-DB7D73E7FFFA}"/>
              </a:ext>
            </a:extLst>
          </p:cNvPr>
          <p:cNvSpPr txBox="1"/>
          <p:nvPr/>
        </p:nvSpPr>
        <p:spPr>
          <a:xfrm>
            <a:off x="1242646" y="5527196"/>
            <a:ext cx="6096000" cy="369332"/>
          </a:xfrm>
          <a:prstGeom prst="rect">
            <a:avLst/>
          </a:prstGeom>
          <a:noFill/>
        </p:spPr>
        <p:txBody>
          <a:bodyPr wrap="square">
            <a:spAutoFit/>
          </a:bodyPr>
          <a:lstStyle/>
          <a:p>
            <a:r>
              <a:rPr lang="zh-CN" altLang="en-US" dirty="0"/>
              <a:t>查询节点</a:t>
            </a:r>
            <a:r>
              <a:rPr lang="en-US" altLang="zh-CN" dirty="0"/>
              <a:t>1</a:t>
            </a:r>
            <a:r>
              <a:rPr lang="zh-CN" altLang="en-US" dirty="0"/>
              <a:t>认识的</a:t>
            </a:r>
            <a:r>
              <a:rPr lang="en-US" altLang="zh-CN" dirty="0"/>
              <a:t>30</a:t>
            </a:r>
            <a:r>
              <a:rPr lang="zh-CN" altLang="en-US" dirty="0"/>
              <a:t>岁以上的程序员参加的项目名称</a:t>
            </a:r>
          </a:p>
        </p:txBody>
      </p:sp>
      <p:pic>
        <p:nvPicPr>
          <p:cNvPr id="25" name="图片 24">
            <a:extLst>
              <a:ext uri="{FF2B5EF4-FFF2-40B4-BE49-F238E27FC236}">
                <a16:creationId xmlns:a16="http://schemas.microsoft.com/office/drawing/2014/main" id="{9542F7A4-5BB6-4683-A8EC-202D7D973591}"/>
              </a:ext>
            </a:extLst>
          </p:cNvPr>
          <p:cNvPicPr>
            <a:picLocks noChangeAspect="1"/>
          </p:cNvPicPr>
          <p:nvPr/>
        </p:nvPicPr>
        <p:blipFill>
          <a:blip r:embed="rId8"/>
          <a:stretch>
            <a:fillRect/>
          </a:stretch>
        </p:blipFill>
        <p:spPr>
          <a:xfrm>
            <a:off x="1242646" y="5992989"/>
            <a:ext cx="5772150" cy="695325"/>
          </a:xfrm>
          <a:prstGeom prst="rect">
            <a:avLst/>
          </a:prstGeom>
        </p:spPr>
      </p:pic>
      <p:pic>
        <p:nvPicPr>
          <p:cNvPr id="26" name="图片 25">
            <a:extLst>
              <a:ext uri="{FF2B5EF4-FFF2-40B4-BE49-F238E27FC236}">
                <a16:creationId xmlns:a16="http://schemas.microsoft.com/office/drawing/2014/main" id="{50A0EC55-8C24-48A0-A299-1E9642FE6651}"/>
              </a:ext>
            </a:extLst>
          </p:cNvPr>
          <p:cNvPicPr>
            <a:picLocks noChangeAspect="1"/>
          </p:cNvPicPr>
          <p:nvPr/>
        </p:nvPicPr>
        <p:blipFill>
          <a:blip r:embed="rId9"/>
          <a:stretch>
            <a:fillRect/>
          </a:stretch>
        </p:blipFill>
        <p:spPr>
          <a:xfrm>
            <a:off x="7992683" y="5942926"/>
            <a:ext cx="2068170" cy="795450"/>
          </a:xfrm>
          <a:prstGeom prst="rect">
            <a:avLst/>
          </a:prstGeom>
        </p:spPr>
      </p:pic>
    </p:spTree>
    <p:extLst>
      <p:ext uri="{BB962C8B-B14F-4D97-AF65-F5344CB8AC3E}">
        <p14:creationId xmlns:p14="http://schemas.microsoft.com/office/powerpoint/2010/main" val="21572332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a:extLst>
              <a:ext uri="{FF2B5EF4-FFF2-40B4-BE49-F238E27FC236}">
                <a16:creationId xmlns:a16="http://schemas.microsoft.com/office/drawing/2014/main" id="{FC12324F-9119-4BD4-AE66-31CF7368E24E}"/>
              </a:ext>
            </a:extLst>
          </p:cNvPr>
          <p:cNvSpPr txBox="1"/>
          <p:nvPr/>
        </p:nvSpPr>
        <p:spPr>
          <a:xfrm>
            <a:off x="1201615" y="1726616"/>
            <a:ext cx="9788769" cy="1200329"/>
          </a:xfrm>
          <a:prstGeom prst="rect">
            <a:avLst/>
          </a:prstGeom>
          <a:noFill/>
        </p:spPr>
        <p:txBody>
          <a:bodyPr wrap="square">
            <a:spAutoFit/>
          </a:bodyPr>
          <a:lstStyle/>
          <a:p>
            <a:r>
              <a:rPr lang="en-US" altLang="zh-CN" sz="2400" dirty="0">
                <a:latin typeface="-apple-system"/>
                <a:ea typeface="宋体" panose="02010600030101010101" pitchFamily="2" charset="-122"/>
              </a:rPr>
              <a:t>Gremlin </a:t>
            </a:r>
            <a:r>
              <a:rPr lang="zh-CN" altLang="en-US" sz="2400" dirty="0">
                <a:latin typeface="-apple-system"/>
                <a:ea typeface="宋体" panose="02010600030101010101" pitchFamily="2" charset="-122"/>
              </a:rPr>
              <a:t>是 </a:t>
            </a:r>
            <a:r>
              <a:rPr lang="en-US" altLang="zh-CN" sz="2400" dirty="0">
                <a:latin typeface="-apple-system"/>
                <a:ea typeface="宋体" panose="02010600030101010101" pitchFamily="2" charset="-122"/>
              </a:rPr>
              <a:t>Apache </a:t>
            </a:r>
            <a:r>
              <a:rPr lang="en-US" altLang="zh-CN" sz="2400" dirty="0" err="1">
                <a:latin typeface="-apple-system"/>
                <a:ea typeface="宋体" panose="02010600030101010101" pitchFamily="2" charset="-122"/>
              </a:rPr>
              <a:t>TinkerPop</a:t>
            </a:r>
            <a:r>
              <a:rPr lang="en-US" altLang="zh-CN" sz="2400" dirty="0">
                <a:latin typeface="-apple-system"/>
                <a:ea typeface="宋体" panose="02010600030101010101" pitchFamily="2" charset="-122"/>
              </a:rPr>
              <a:t> </a:t>
            </a:r>
            <a:r>
              <a:rPr lang="zh-CN" altLang="en-US" sz="2400" dirty="0">
                <a:latin typeface="-apple-system"/>
                <a:ea typeface="宋体" panose="02010600030101010101" pitchFamily="2" charset="-122"/>
              </a:rPr>
              <a:t>图计算框架提供的属性图查询语言。</a:t>
            </a:r>
            <a:r>
              <a:rPr lang="en-US" altLang="zh-CN" sz="2400" dirty="0">
                <a:latin typeface="-apple-system"/>
                <a:ea typeface="宋体" panose="02010600030101010101" pitchFamily="2" charset="-122"/>
              </a:rPr>
              <a:t>Apache </a:t>
            </a:r>
            <a:r>
              <a:rPr lang="en-US" altLang="zh-CN" sz="2400" dirty="0" err="1">
                <a:latin typeface="-apple-system"/>
                <a:ea typeface="宋体" panose="02010600030101010101" pitchFamily="2" charset="-122"/>
              </a:rPr>
              <a:t>TinkerPop</a:t>
            </a:r>
            <a:r>
              <a:rPr lang="en-US" altLang="zh-CN" sz="2400" dirty="0">
                <a:latin typeface="-apple-system"/>
                <a:ea typeface="宋体" panose="02010600030101010101" pitchFamily="2" charset="-122"/>
              </a:rPr>
              <a:t> </a:t>
            </a:r>
            <a:r>
              <a:rPr lang="zh-CN" altLang="en-US" sz="2400" dirty="0">
                <a:latin typeface="-apple-system"/>
                <a:ea typeface="宋体" panose="02010600030101010101" pitchFamily="2" charset="-122"/>
              </a:rPr>
              <a:t>被设计为访问图数据库的通用 </a:t>
            </a:r>
            <a:r>
              <a:rPr lang="en-US" altLang="zh-CN" sz="2400" dirty="0">
                <a:latin typeface="-apple-system"/>
                <a:ea typeface="宋体" panose="02010600030101010101" pitchFamily="2" charset="-122"/>
              </a:rPr>
              <a:t>API </a:t>
            </a:r>
            <a:r>
              <a:rPr lang="zh-CN" altLang="en-US" sz="2400" dirty="0">
                <a:latin typeface="-apple-system"/>
                <a:ea typeface="宋体" panose="02010600030101010101" pitchFamily="2" charset="-122"/>
              </a:rPr>
              <a:t>接口，其作用类似于关系数据库上的 </a:t>
            </a:r>
            <a:r>
              <a:rPr lang="en-US" altLang="zh-CN" sz="2400" dirty="0">
                <a:latin typeface="-apple-system"/>
                <a:ea typeface="宋体" panose="02010600030101010101" pitchFamily="2" charset="-122"/>
              </a:rPr>
              <a:t>JDBC</a:t>
            </a:r>
            <a:r>
              <a:rPr lang="zh-CN" altLang="en-US" sz="2400" dirty="0">
                <a:latin typeface="-apple-system"/>
                <a:ea typeface="宋体" panose="02010600030101010101" pitchFamily="2" charset="-122"/>
              </a:rPr>
              <a:t>接口。</a:t>
            </a:r>
            <a:r>
              <a:rPr lang="en-US" altLang="zh-CN" sz="2400" dirty="0">
                <a:latin typeface="-apple-system"/>
                <a:ea typeface="宋体" panose="02010600030101010101" pitchFamily="2" charset="-122"/>
              </a:rPr>
              <a:t>Gremlin </a:t>
            </a:r>
            <a:r>
              <a:rPr lang="zh-CN" altLang="en-US" sz="2400" dirty="0">
                <a:latin typeface="-apple-system"/>
                <a:ea typeface="宋体" panose="02010600030101010101" pitchFamily="2" charset="-122"/>
              </a:rPr>
              <a:t>归为过程式语言。</a:t>
            </a:r>
            <a:endParaRPr lang="zh-CN" altLang="en-US" sz="24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D3DD2FD8-9496-4890-88B7-32D7A9DC752B}"/>
              </a:ext>
            </a:extLst>
          </p:cNvPr>
          <p:cNvSpPr txBox="1"/>
          <p:nvPr/>
        </p:nvSpPr>
        <p:spPr>
          <a:xfrm>
            <a:off x="341586" y="3305275"/>
            <a:ext cx="3006970" cy="369332"/>
          </a:xfrm>
          <a:prstGeom prst="rect">
            <a:avLst/>
          </a:prstGeom>
          <a:noFill/>
        </p:spPr>
        <p:txBody>
          <a:bodyPr wrap="square">
            <a:spAutoFit/>
          </a:bodyPr>
          <a:lstStyle/>
          <a:p>
            <a:r>
              <a:rPr lang="zh-CN" altLang="en-US" dirty="0"/>
              <a:t>列出图中所有节点的属性</a:t>
            </a:r>
          </a:p>
        </p:txBody>
      </p:sp>
      <p:pic>
        <p:nvPicPr>
          <p:cNvPr id="9" name="图片 8">
            <a:extLst>
              <a:ext uri="{FF2B5EF4-FFF2-40B4-BE49-F238E27FC236}">
                <a16:creationId xmlns:a16="http://schemas.microsoft.com/office/drawing/2014/main" id="{3FFB07EA-717A-4C51-A5DB-6B6B3923843C}"/>
              </a:ext>
            </a:extLst>
          </p:cNvPr>
          <p:cNvPicPr>
            <a:picLocks noChangeAspect="1"/>
          </p:cNvPicPr>
          <p:nvPr/>
        </p:nvPicPr>
        <p:blipFill>
          <a:blip r:embed="rId4"/>
          <a:stretch>
            <a:fillRect/>
          </a:stretch>
        </p:blipFill>
        <p:spPr>
          <a:xfrm>
            <a:off x="1208039" y="3881175"/>
            <a:ext cx="866567" cy="441779"/>
          </a:xfrm>
          <a:prstGeom prst="rect">
            <a:avLst/>
          </a:prstGeom>
        </p:spPr>
      </p:pic>
      <p:pic>
        <p:nvPicPr>
          <p:cNvPr id="10" name="图片 9">
            <a:extLst>
              <a:ext uri="{FF2B5EF4-FFF2-40B4-BE49-F238E27FC236}">
                <a16:creationId xmlns:a16="http://schemas.microsoft.com/office/drawing/2014/main" id="{0A9FC668-F6B0-4F1D-A2AC-C656EA0C8F45}"/>
              </a:ext>
            </a:extLst>
          </p:cNvPr>
          <p:cNvPicPr>
            <a:picLocks noChangeAspect="1"/>
          </p:cNvPicPr>
          <p:nvPr/>
        </p:nvPicPr>
        <p:blipFill>
          <a:blip r:embed="rId5"/>
          <a:stretch>
            <a:fillRect/>
          </a:stretch>
        </p:blipFill>
        <p:spPr>
          <a:xfrm>
            <a:off x="240967" y="4560408"/>
            <a:ext cx="3107589" cy="1559134"/>
          </a:xfrm>
          <a:prstGeom prst="rect">
            <a:avLst/>
          </a:prstGeom>
        </p:spPr>
      </p:pic>
      <p:pic>
        <p:nvPicPr>
          <p:cNvPr id="11" name="图片 10">
            <a:extLst>
              <a:ext uri="{FF2B5EF4-FFF2-40B4-BE49-F238E27FC236}">
                <a16:creationId xmlns:a16="http://schemas.microsoft.com/office/drawing/2014/main" id="{321EA6A4-A4CE-4160-A8A3-D1B290E61693}"/>
              </a:ext>
            </a:extLst>
          </p:cNvPr>
          <p:cNvPicPr>
            <a:picLocks noChangeAspect="1"/>
          </p:cNvPicPr>
          <p:nvPr/>
        </p:nvPicPr>
        <p:blipFill>
          <a:blip r:embed="rId6"/>
          <a:stretch>
            <a:fillRect/>
          </a:stretch>
        </p:blipFill>
        <p:spPr>
          <a:xfrm>
            <a:off x="4127111" y="3957028"/>
            <a:ext cx="865151" cy="441779"/>
          </a:xfrm>
          <a:prstGeom prst="rect">
            <a:avLst/>
          </a:prstGeom>
        </p:spPr>
      </p:pic>
      <p:pic>
        <p:nvPicPr>
          <p:cNvPr id="12" name="图片 11">
            <a:extLst>
              <a:ext uri="{FF2B5EF4-FFF2-40B4-BE49-F238E27FC236}">
                <a16:creationId xmlns:a16="http://schemas.microsoft.com/office/drawing/2014/main" id="{3D92A5D9-6AB9-4619-BE9E-E127E482A498}"/>
              </a:ext>
            </a:extLst>
          </p:cNvPr>
          <p:cNvPicPr>
            <a:picLocks noChangeAspect="1"/>
          </p:cNvPicPr>
          <p:nvPr/>
        </p:nvPicPr>
        <p:blipFill>
          <a:blip r:embed="rId7"/>
          <a:stretch>
            <a:fillRect/>
          </a:stretch>
        </p:blipFill>
        <p:spPr>
          <a:xfrm>
            <a:off x="3503114" y="4560408"/>
            <a:ext cx="2113147" cy="1664546"/>
          </a:xfrm>
          <a:prstGeom prst="rect">
            <a:avLst/>
          </a:prstGeom>
        </p:spPr>
      </p:pic>
      <p:pic>
        <p:nvPicPr>
          <p:cNvPr id="13" name="图片 12">
            <a:extLst>
              <a:ext uri="{FF2B5EF4-FFF2-40B4-BE49-F238E27FC236}">
                <a16:creationId xmlns:a16="http://schemas.microsoft.com/office/drawing/2014/main" id="{6D155B5B-5B78-4EC3-868E-26167A5E57AE}"/>
              </a:ext>
            </a:extLst>
          </p:cNvPr>
          <p:cNvPicPr>
            <a:picLocks noChangeAspect="1"/>
          </p:cNvPicPr>
          <p:nvPr/>
        </p:nvPicPr>
        <p:blipFill>
          <a:blip r:embed="rId8"/>
          <a:stretch>
            <a:fillRect/>
          </a:stretch>
        </p:blipFill>
        <p:spPr>
          <a:xfrm>
            <a:off x="5717593" y="4032882"/>
            <a:ext cx="6474407" cy="290072"/>
          </a:xfrm>
          <a:prstGeom prst="rect">
            <a:avLst/>
          </a:prstGeom>
        </p:spPr>
      </p:pic>
      <p:sp>
        <p:nvSpPr>
          <p:cNvPr id="15" name="文本框 14">
            <a:extLst>
              <a:ext uri="{FF2B5EF4-FFF2-40B4-BE49-F238E27FC236}">
                <a16:creationId xmlns:a16="http://schemas.microsoft.com/office/drawing/2014/main" id="{2FF685DF-8B8F-4C7E-8564-C5F061CFF5B1}"/>
              </a:ext>
            </a:extLst>
          </p:cNvPr>
          <p:cNvSpPr txBox="1"/>
          <p:nvPr/>
        </p:nvSpPr>
        <p:spPr>
          <a:xfrm>
            <a:off x="3633562" y="3295247"/>
            <a:ext cx="1852247" cy="369332"/>
          </a:xfrm>
          <a:prstGeom prst="rect">
            <a:avLst/>
          </a:prstGeom>
          <a:noFill/>
        </p:spPr>
        <p:txBody>
          <a:bodyPr wrap="square">
            <a:spAutoFit/>
          </a:bodyPr>
          <a:lstStyle/>
          <a:p>
            <a:r>
              <a:rPr lang="zh-CN" altLang="en-US" dirty="0"/>
              <a:t>列出图中所有边</a:t>
            </a:r>
          </a:p>
        </p:txBody>
      </p:sp>
      <p:sp>
        <p:nvSpPr>
          <p:cNvPr id="17" name="文本框 16">
            <a:extLst>
              <a:ext uri="{FF2B5EF4-FFF2-40B4-BE49-F238E27FC236}">
                <a16:creationId xmlns:a16="http://schemas.microsoft.com/office/drawing/2014/main" id="{927317C1-DE2E-40C4-99D7-FF4BA054CEEF}"/>
              </a:ext>
            </a:extLst>
          </p:cNvPr>
          <p:cNvSpPr txBox="1"/>
          <p:nvPr/>
        </p:nvSpPr>
        <p:spPr>
          <a:xfrm>
            <a:off x="6424246" y="3318060"/>
            <a:ext cx="6096000" cy="369332"/>
          </a:xfrm>
          <a:prstGeom prst="rect">
            <a:avLst/>
          </a:prstGeom>
          <a:noFill/>
        </p:spPr>
        <p:txBody>
          <a:bodyPr wrap="square">
            <a:spAutoFit/>
          </a:bodyPr>
          <a:lstStyle/>
          <a:p>
            <a:r>
              <a:rPr lang="zh-CN" altLang="en-US" dirty="0"/>
              <a:t>查询节点</a:t>
            </a:r>
            <a:r>
              <a:rPr lang="en-US" altLang="zh-CN" dirty="0"/>
              <a:t>1</a:t>
            </a:r>
            <a:r>
              <a:rPr lang="zh-CN" altLang="en-US" dirty="0"/>
              <a:t>认识的</a:t>
            </a:r>
            <a:r>
              <a:rPr lang="en-US" altLang="zh-CN" dirty="0"/>
              <a:t>30</a:t>
            </a:r>
            <a:r>
              <a:rPr lang="zh-CN" altLang="en-US" dirty="0"/>
              <a:t>岁以上的程序员参加的项目名称</a:t>
            </a:r>
          </a:p>
        </p:txBody>
      </p:sp>
      <p:pic>
        <p:nvPicPr>
          <p:cNvPr id="18" name="图片 17">
            <a:extLst>
              <a:ext uri="{FF2B5EF4-FFF2-40B4-BE49-F238E27FC236}">
                <a16:creationId xmlns:a16="http://schemas.microsoft.com/office/drawing/2014/main" id="{AECF5FD0-A05F-4673-8E9B-50D1B5C45697}"/>
              </a:ext>
            </a:extLst>
          </p:cNvPr>
          <p:cNvPicPr>
            <a:picLocks noChangeAspect="1"/>
          </p:cNvPicPr>
          <p:nvPr/>
        </p:nvPicPr>
        <p:blipFill>
          <a:blip r:embed="rId9"/>
          <a:stretch>
            <a:fillRect/>
          </a:stretch>
        </p:blipFill>
        <p:spPr>
          <a:xfrm>
            <a:off x="7587761" y="4663067"/>
            <a:ext cx="3157653" cy="1184120"/>
          </a:xfrm>
          <a:prstGeom prst="rect">
            <a:avLst/>
          </a:prstGeom>
        </p:spPr>
      </p:pic>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71698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基于关系数据库的存储方案</a:t>
            </a:r>
          </a:p>
        </p:txBody>
      </p:sp>
      <p:sp>
        <p:nvSpPr>
          <p:cNvPr id="6" name="文本框 5">
            <a:extLst>
              <a:ext uri="{FF2B5EF4-FFF2-40B4-BE49-F238E27FC236}">
                <a16:creationId xmlns:a16="http://schemas.microsoft.com/office/drawing/2014/main" id="{E7EAF0B9-E63C-4E60-8376-148779EB63B8}"/>
              </a:ext>
            </a:extLst>
          </p:cNvPr>
          <p:cNvSpPr txBox="1"/>
          <p:nvPr/>
        </p:nvSpPr>
        <p:spPr>
          <a:xfrm>
            <a:off x="1207477" y="2065325"/>
            <a:ext cx="141577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三元组表</a:t>
            </a:r>
          </a:p>
        </p:txBody>
      </p:sp>
      <p:pic>
        <p:nvPicPr>
          <p:cNvPr id="7" name="图片 6">
            <a:extLst>
              <a:ext uri="{FF2B5EF4-FFF2-40B4-BE49-F238E27FC236}">
                <a16:creationId xmlns:a16="http://schemas.microsoft.com/office/drawing/2014/main" id="{7A12BB6C-0C47-41DF-B58E-F7C9CC6FB50C}"/>
              </a:ext>
            </a:extLst>
          </p:cNvPr>
          <p:cNvPicPr>
            <a:picLocks noChangeAspect="1"/>
          </p:cNvPicPr>
          <p:nvPr/>
        </p:nvPicPr>
        <p:blipFill>
          <a:blip r:embed="rId4"/>
          <a:stretch>
            <a:fillRect/>
          </a:stretch>
        </p:blipFill>
        <p:spPr>
          <a:xfrm>
            <a:off x="1207477" y="2674643"/>
            <a:ext cx="7143750" cy="1790700"/>
          </a:xfrm>
          <a:prstGeom prst="rect">
            <a:avLst/>
          </a:prstGeom>
        </p:spPr>
      </p:pic>
      <p:sp>
        <p:nvSpPr>
          <p:cNvPr id="3" name="文本框 2">
            <a:extLst>
              <a:ext uri="{FF2B5EF4-FFF2-40B4-BE49-F238E27FC236}">
                <a16:creationId xmlns:a16="http://schemas.microsoft.com/office/drawing/2014/main" id="{96D8B07E-1C87-4CB7-ABB7-FE6962BA59EA}"/>
              </a:ext>
            </a:extLst>
          </p:cNvPr>
          <p:cNvSpPr txBox="1"/>
          <p:nvPr/>
        </p:nvSpPr>
        <p:spPr>
          <a:xfrm>
            <a:off x="1207477" y="4612996"/>
            <a:ext cx="1107996"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水平表</a:t>
            </a:r>
          </a:p>
        </p:txBody>
      </p:sp>
      <p:pic>
        <p:nvPicPr>
          <p:cNvPr id="5" name="图片 4">
            <a:extLst>
              <a:ext uri="{FF2B5EF4-FFF2-40B4-BE49-F238E27FC236}">
                <a16:creationId xmlns:a16="http://schemas.microsoft.com/office/drawing/2014/main" id="{32C8A891-2EC9-4125-B3A1-6823CB2329CA}"/>
              </a:ext>
            </a:extLst>
          </p:cNvPr>
          <p:cNvPicPr>
            <a:picLocks noChangeAspect="1"/>
          </p:cNvPicPr>
          <p:nvPr/>
        </p:nvPicPr>
        <p:blipFill>
          <a:blip r:embed="rId5"/>
          <a:stretch>
            <a:fillRect/>
          </a:stretch>
        </p:blipFill>
        <p:spPr>
          <a:xfrm>
            <a:off x="1088414" y="5169560"/>
            <a:ext cx="7381875" cy="1600200"/>
          </a:xfrm>
          <a:prstGeom prst="rect">
            <a:avLst/>
          </a:prstGeom>
        </p:spPr>
      </p:pic>
    </p:spTree>
    <p:extLst>
      <p:ext uri="{BB962C8B-B14F-4D97-AF65-F5344CB8AC3E}">
        <p14:creationId xmlns:p14="http://schemas.microsoft.com/office/powerpoint/2010/main" val="2366953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基于关系数据库的存储方案</a:t>
            </a:r>
          </a:p>
        </p:txBody>
      </p:sp>
      <p:sp>
        <p:nvSpPr>
          <p:cNvPr id="6" name="文本框 5">
            <a:extLst>
              <a:ext uri="{FF2B5EF4-FFF2-40B4-BE49-F238E27FC236}">
                <a16:creationId xmlns:a16="http://schemas.microsoft.com/office/drawing/2014/main" id="{E7EAF0B9-E63C-4E60-8376-148779EB63B8}"/>
              </a:ext>
            </a:extLst>
          </p:cNvPr>
          <p:cNvSpPr txBox="1"/>
          <p:nvPr/>
        </p:nvSpPr>
        <p:spPr>
          <a:xfrm>
            <a:off x="1207477" y="2065325"/>
            <a:ext cx="1107996"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属性表</a:t>
            </a:r>
          </a:p>
        </p:txBody>
      </p:sp>
      <p:pic>
        <p:nvPicPr>
          <p:cNvPr id="8" name="图片 7">
            <a:extLst>
              <a:ext uri="{FF2B5EF4-FFF2-40B4-BE49-F238E27FC236}">
                <a16:creationId xmlns:a16="http://schemas.microsoft.com/office/drawing/2014/main" id="{20A26CDC-8106-4E82-B187-93F1D7E71AB0}"/>
              </a:ext>
            </a:extLst>
          </p:cNvPr>
          <p:cNvPicPr>
            <a:picLocks noChangeAspect="1"/>
          </p:cNvPicPr>
          <p:nvPr/>
        </p:nvPicPr>
        <p:blipFill>
          <a:blip r:embed="rId4"/>
          <a:stretch>
            <a:fillRect/>
          </a:stretch>
        </p:blipFill>
        <p:spPr>
          <a:xfrm>
            <a:off x="1207477" y="2590815"/>
            <a:ext cx="7124700" cy="2724150"/>
          </a:xfrm>
          <a:prstGeom prst="rect">
            <a:avLst/>
          </a:prstGeom>
        </p:spPr>
      </p:pic>
    </p:spTree>
    <p:extLst>
      <p:ext uri="{BB962C8B-B14F-4D97-AF65-F5344CB8AC3E}">
        <p14:creationId xmlns:p14="http://schemas.microsoft.com/office/powerpoint/2010/main" val="2496641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基于关系数据库的存储方案</a:t>
            </a:r>
          </a:p>
        </p:txBody>
      </p:sp>
      <p:sp>
        <p:nvSpPr>
          <p:cNvPr id="6" name="文本框 5">
            <a:extLst>
              <a:ext uri="{FF2B5EF4-FFF2-40B4-BE49-F238E27FC236}">
                <a16:creationId xmlns:a16="http://schemas.microsoft.com/office/drawing/2014/main" id="{E7EAF0B9-E63C-4E60-8376-148779EB63B8}"/>
              </a:ext>
            </a:extLst>
          </p:cNvPr>
          <p:cNvSpPr txBox="1"/>
          <p:nvPr/>
        </p:nvSpPr>
        <p:spPr>
          <a:xfrm>
            <a:off x="1207477" y="2065325"/>
            <a:ext cx="141577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垂直划分</a:t>
            </a:r>
          </a:p>
        </p:txBody>
      </p:sp>
      <p:pic>
        <p:nvPicPr>
          <p:cNvPr id="3" name="图片 2">
            <a:extLst>
              <a:ext uri="{FF2B5EF4-FFF2-40B4-BE49-F238E27FC236}">
                <a16:creationId xmlns:a16="http://schemas.microsoft.com/office/drawing/2014/main" id="{FD2BFFD7-2848-41D5-A91B-15758A17ACB8}"/>
              </a:ext>
            </a:extLst>
          </p:cNvPr>
          <p:cNvPicPr>
            <a:picLocks noChangeAspect="1"/>
          </p:cNvPicPr>
          <p:nvPr/>
        </p:nvPicPr>
        <p:blipFill>
          <a:blip r:embed="rId4"/>
          <a:stretch>
            <a:fillRect/>
          </a:stretch>
        </p:blipFill>
        <p:spPr>
          <a:xfrm>
            <a:off x="3282647" y="2178660"/>
            <a:ext cx="6524625" cy="4352925"/>
          </a:xfrm>
          <a:prstGeom prst="rect">
            <a:avLst/>
          </a:prstGeom>
        </p:spPr>
      </p:pic>
    </p:spTree>
    <p:extLst>
      <p:ext uri="{BB962C8B-B14F-4D97-AF65-F5344CB8AC3E}">
        <p14:creationId xmlns:p14="http://schemas.microsoft.com/office/powerpoint/2010/main" val="409196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基于关系数据库的存储方案</a:t>
            </a:r>
          </a:p>
        </p:txBody>
      </p:sp>
      <p:sp>
        <p:nvSpPr>
          <p:cNvPr id="6" name="文本框 5">
            <a:extLst>
              <a:ext uri="{FF2B5EF4-FFF2-40B4-BE49-F238E27FC236}">
                <a16:creationId xmlns:a16="http://schemas.microsoft.com/office/drawing/2014/main" id="{E7EAF0B9-E63C-4E60-8376-148779EB63B8}"/>
              </a:ext>
            </a:extLst>
          </p:cNvPr>
          <p:cNvSpPr txBox="1"/>
          <p:nvPr/>
        </p:nvSpPr>
        <p:spPr>
          <a:xfrm>
            <a:off x="1207477" y="2065325"/>
            <a:ext cx="1415772"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六重索引</a:t>
            </a:r>
          </a:p>
        </p:txBody>
      </p:sp>
      <p:pic>
        <p:nvPicPr>
          <p:cNvPr id="5" name="图片 4">
            <a:extLst>
              <a:ext uri="{FF2B5EF4-FFF2-40B4-BE49-F238E27FC236}">
                <a16:creationId xmlns:a16="http://schemas.microsoft.com/office/drawing/2014/main" id="{96CC3689-BBAE-4FB4-A13F-6F35A7A80F28}"/>
              </a:ext>
            </a:extLst>
          </p:cNvPr>
          <p:cNvPicPr>
            <a:picLocks noChangeAspect="1"/>
          </p:cNvPicPr>
          <p:nvPr/>
        </p:nvPicPr>
        <p:blipFill>
          <a:blip r:embed="rId4"/>
          <a:stretch>
            <a:fillRect/>
          </a:stretch>
        </p:blipFill>
        <p:spPr>
          <a:xfrm>
            <a:off x="1008184" y="2710930"/>
            <a:ext cx="10601084" cy="3547498"/>
          </a:xfrm>
          <a:prstGeom prst="rect">
            <a:avLst/>
          </a:prstGeom>
        </p:spPr>
      </p:pic>
    </p:spTree>
    <p:extLst>
      <p:ext uri="{BB962C8B-B14F-4D97-AF65-F5344CB8AC3E}">
        <p14:creationId xmlns:p14="http://schemas.microsoft.com/office/powerpoint/2010/main" val="3670205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基于关系数据库的存储方案</a:t>
            </a:r>
          </a:p>
        </p:txBody>
      </p:sp>
      <p:sp>
        <p:nvSpPr>
          <p:cNvPr id="6" name="文本框 5">
            <a:extLst>
              <a:ext uri="{FF2B5EF4-FFF2-40B4-BE49-F238E27FC236}">
                <a16:creationId xmlns:a16="http://schemas.microsoft.com/office/drawing/2014/main" id="{E7EAF0B9-E63C-4E60-8376-148779EB63B8}"/>
              </a:ext>
            </a:extLst>
          </p:cNvPr>
          <p:cNvSpPr txBox="1"/>
          <p:nvPr/>
        </p:nvSpPr>
        <p:spPr>
          <a:xfrm>
            <a:off x="1207477" y="2065325"/>
            <a:ext cx="1192955" cy="461665"/>
          </a:xfrm>
          <a:prstGeom prst="rect">
            <a:avLst/>
          </a:prstGeom>
          <a:noFill/>
        </p:spPr>
        <p:txBody>
          <a:bodyPr wrap="none" rtlCol="0">
            <a:spAutoFit/>
          </a:bodyPr>
          <a:lstStyle/>
          <a:p>
            <a:r>
              <a:rPr lang="en-US" altLang="zh-CN" sz="2400" dirty="0">
                <a:latin typeface="-apple-system"/>
                <a:ea typeface="宋体" panose="02010600030101010101" pitchFamily="2" charset="-122"/>
              </a:rPr>
              <a:t>DB2RDF</a:t>
            </a:r>
            <a:endParaRPr lang="zh-CN" altLang="en-US" sz="2400" dirty="0">
              <a:latin typeface="-apple-system"/>
              <a:ea typeface="宋体" panose="02010600030101010101" pitchFamily="2" charset="-122"/>
            </a:endParaRPr>
          </a:p>
        </p:txBody>
      </p:sp>
      <p:pic>
        <p:nvPicPr>
          <p:cNvPr id="3" name="图片 2">
            <a:extLst>
              <a:ext uri="{FF2B5EF4-FFF2-40B4-BE49-F238E27FC236}">
                <a16:creationId xmlns:a16="http://schemas.microsoft.com/office/drawing/2014/main" id="{381EEB30-33E4-4476-825C-4BC331073E84}"/>
              </a:ext>
            </a:extLst>
          </p:cNvPr>
          <p:cNvPicPr>
            <a:picLocks noChangeAspect="1"/>
          </p:cNvPicPr>
          <p:nvPr/>
        </p:nvPicPr>
        <p:blipFill>
          <a:blip r:embed="rId4"/>
          <a:stretch>
            <a:fillRect/>
          </a:stretch>
        </p:blipFill>
        <p:spPr>
          <a:xfrm>
            <a:off x="4354024" y="2001500"/>
            <a:ext cx="7000875" cy="4324350"/>
          </a:xfrm>
          <a:prstGeom prst="rect">
            <a:avLst/>
          </a:prstGeom>
        </p:spPr>
      </p:pic>
    </p:spTree>
    <p:extLst>
      <p:ext uri="{BB962C8B-B14F-4D97-AF65-F5344CB8AC3E}">
        <p14:creationId xmlns:p14="http://schemas.microsoft.com/office/powerpoint/2010/main" val="1808481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面向</a:t>
            </a:r>
            <a:r>
              <a:rPr lang="en-US" altLang="zh-CN" sz="2400" b="1" dirty="0">
                <a:latin typeface="-apple-system"/>
                <a:ea typeface="宋体" panose="02010600030101010101" pitchFamily="2" charset="-122"/>
              </a:rPr>
              <a:t>RDF</a:t>
            </a:r>
            <a:r>
              <a:rPr lang="zh-CN" altLang="en-US" sz="2400" b="1" dirty="0">
                <a:latin typeface="宋体" panose="02010600030101010101" pitchFamily="2" charset="-122"/>
                <a:ea typeface="宋体" panose="02010600030101010101" pitchFamily="2" charset="-122"/>
              </a:rPr>
              <a:t>的三元组数据库</a:t>
            </a:r>
          </a:p>
        </p:txBody>
      </p:sp>
      <p:sp>
        <p:nvSpPr>
          <p:cNvPr id="5" name="文本框 4">
            <a:extLst>
              <a:ext uri="{FF2B5EF4-FFF2-40B4-BE49-F238E27FC236}">
                <a16:creationId xmlns:a16="http://schemas.microsoft.com/office/drawing/2014/main" id="{8A881C21-E4A2-46F1-A18A-CC48F15F01D0}"/>
              </a:ext>
            </a:extLst>
          </p:cNvPr>
          <p:cNvSpPr txBox="1"/>
          <p:nvPr/>
        </p:nvSpPr>
        <p:spPr>
          <a:xfrm>
            <a:off x="1207477" y="2065325"/>
            <a:ext cx="9495692" cy="3970318"/>
          </a:xfrm>
          <a:prstGeom prst="rect">
            <a:avLst/>
          </a:prstGeom>
          <a:noFill/>
        </p:spPr>
        <p:txBody>
          <a:bodyPr wrap="square" rtlCol="0">
            <a:spAutoFit/>
          </a:bodyPr>
          <a:lstStyle/>
          <a:p>
            <a:r>
              <a:rPr lang="en-US" altLang="zh-CN" sz="2400" dirty="0">
                <a:latin typeface="-apple-system"/>
                <a:ea typeface="宋体" panose="02010600030101010101" pitchFamily="2" charset="-122"/>
              </a:rPr>
              <a:t>RDF4J</a:t>
            </a:r>
          </a:p>
          <a:p>
            <a:r>
              <a:rPr lang="zh-CN" altLang="en-US" sz="2000" dirty="0">
                <a:latin typeface="-apple-system"/>
                <a:ea typeface="宋体" panose="02010600030101010101" pitchFamily="2" charset="-122"/>
              </a:rPr>
              <a:t>包括</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数据的解析、存储、推理和查询等功能。</a:t>
            </a:r>
            <a:endParaRPr lang="en-US" altLang="zh-CN" sz="2000" dirty="0">
              <a:latin typeface="-apple-system"/>
              <a:ea typeface="宋体" panose="02010600030101010101" pitchFamily="2" charset="-122"/>
            </a:endParaRPr>
          </a:p>
          <a:p>
            <a:endParaRPr lang="en-US" altLang="zh-CN" sz="2000" dirty="0">
              <a:latin typeface="-apple-system"/>
              <a:ea typeface="宋体" panose="02010600030101010101" pitchFamily="2" charset="-122"/>
            </a:endParaRPr>
          </a:p>
          <a:p>
            <a:r>
              <a:rPr lang="en-US" altLang="zh-CN" sz="2400" dirty="0">
                <a:latin typeface="-apple-system"/>
                <a:ea typeface="宋体" panose="02010600030101010101" pitchFamily="2" charset="-122"/>
              </a:rPr>
              <a:t>RDF-3X</a:t>
            </a:r>
          </a:p>
          <a:p>
            <a:r>
              <a:rPr lang="zh-CN" altLang="en-US" sz="2000" dirty="0">
                <a:latin typeface="-apple-system"/>
                <a:ea typeface="宋体" panose="02010600030101010101" pitchFamily="2" charset="-122"/>
              </a:rPr>
              <a:t>为</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数据精心打造的压缩物理存储方案、查询处理和查询优化技术。</a:t>
            </a:r>
            <a:endParaRPr lang="en-US" altLang="zh-CN" sz="2000" dirty="0">
              <a:latin typeface="-apple-system"/>
              <a:ea typeface="宋体" panose="02010600030101010101" pitchFamily="2" charset="-122"/>
            </a:endParaRPr>
          </a:p>
          <a:p>
            <a:endParaRPr lang="en-US" altLang="zh-CN" sz="2000" dirty="0">
              <a:latin typeface="-apple-system"/>
              <a:ea typeface="宋体" panose="02010600030101010101" pitchFamily="2" charset="-122"/>
            </a:endParaRPr>
          </a:p>
          <a:p>
            <a:r>
              <a:rPr lang="en-US" altLang="zh-CN" sz="2400" dirty="0">
                <a:latin typeface="-apple-system"/>
                <a:ea typeface="宋体" panose="02010600030101010101" pitchFamily="2" charset="-122"/>
              </a:rPr>
              <a:t>gStore</a:t>
            </a:r>
          </a:p>
          <a:p>
            <a:r>
              <a:rPr lang="zh-CN" altLang="en-US" sz="2000" dirty="0">
                <a:latin typeface="-apple-system"/>
                <a:ea typeface="宋体" panose="02010600030101010101" pitchFamily="2" charset="-122"/>
              </a:rPr>
              <a:t>基于图的</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三元数据库。</a:t>
            </a:r>
            <a:r>
              <a:rPr lang="en-US" altLang="zh-CN" sz="2000" dirty="0">
                <a:latin typeface="-apple-system"/>
                <a:ea typeface="宋体" panose="02010600030101010101" pitchFamily="2" charset="-122"/>
              </a:rPr>
              <a:t>gStore</a:t>
            </a:r>
            <a:r>
              <a:rPr lang="zh-CN" altLang="en-US" sz="2000" dirty="0">
                <a:latin typeface="-apple-system"/>
                <a:ea typeface="宋体" panose="02010600030101010101" pitchFamily="2" charset="-122"/>
              </a:rPr>
              <a:t>将</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图</a:t>
            </a:r>
            <a:r>
              <a:rPr lang="en-US" altLang="zh-CN" sz="2000" dirty="0">
                <a:latin typeface="-apple-system"/>
                <a:ea typeface="宋体" panose="02010600030101010101" pitchFamily="2" charset="-122"/>
              </a:rPr>
              <a:t>G</a:t>
            </a:r>
            <a:r>
              <a:rPr lang="zh-CN" altLang="en-US" sz="2000" dirty="0">
                <a:latin typeface="-apple-system"/>
                <a:ea typeface="宋体" panose="02010600030101010101" pitchFamily="2" charset="-122"/>
              </a:rPr>
              <a:t>中的每个实体节点及其邻居属性和属性值编码成一个二进制位串，由这些位串作为节点组成一张与 </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图 </a:t>
            </a:r>
            <a:r>
              <a:rPr lang="en-US" altLang="zh-CN" sz="2000" dirty="0">
                <a:latin typeface="-apple-system"/>
                <a:ea typeface="宋体" panose="02010600030101010101" pitchFamily="2" charset="-122"/>
              </a:rPr>
              <a:t>G </a:t>
            </a:r>
            <a:r>
              <a:rPr lang="zh-CN" altLang="en-US" sz="2000" dirty="0">
                <a:latin typeface="-apple-system"/>
                <a:ea typeface="宋体" panose="02010600030101010101" pitchFamily="2" charset="-122"/>
              </a:rPr>
              <a:t>对应的标签图 </a:t>
            </a:r>
            <a:r>
              <a:rPr lang="en-US" altLang="zh-CN" sz="2000" dirty="0">
                <a:latin typeface="-apple-system"/>
                <a:ea typeface="宋体" panose="02010600030101010101" pitchFamily="2" charset="-122"/>
              </a:rPr>
              <a:t>G*</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a:p>
            <a:endParaRPr lang="en-US" altLang="zh-CN" sz="2000" dirty="0">
              <a:latin typeface="-apple-system"/>
              <a:ea typeface="宋体" panose="02010600030101010101" pitchFamily="2" charset="-122"/>
            </a:endParaRPr>
          </a:p>
          <a:p>
            <a:endParaRPr lang="en-US" altLang="zh-CN" sz="2000" dirty="0">
              <a:latin typeface="-apple-system"/>
              <a:ea typeface="宋体" panose="02010600030101010101" pitchFamily="2" charset="-122"/>
            </a:endParaRPr>
          </a:p>
          <a:p>
            <a:r>
              <a:rPr lang="zh-CN" altLang="en-US" sz="2000" dirty="0">
                <a:latin typeface="-apple-system"/>
                <a:ea typeface="宋体" panose="02010600030101010101" pitchFamily="2" charset="-122"/>
              </a:rPr>
              <a:t>商业</a:t>
            </a:r>
            <a:r>
              <a:rPr lang="en-US" altLang="zh-CN" sz="2000" dirty="0">
                <a:latin typeface="-apple-system"/>
                <a:ea typeface="宋体" panose="02010600030101010101" pitchFamily="2" charset="-122"/>
              </a:rPr>
              <a:t>RDF</a:t>
            </a:r>
            <a:r>
              <a:rPr lang="zh-CN" altLang="en-US" sz="2000" dirty="0">
                <a:latin typeface="-apple-system"/>
                <a:ea typeface="宋体" panose="02010600030101010101" pitchFamily="2" charset="-122"/>
              </a:rPr>
              <a:t>三元组数据库</a:t>
            </a:r>
            <a:r>
              <a:rPr lang="en-US" altLang="zh-CN" sz="2000" dirty="0">
                <a:latin typeface="-apple-system"/>
                <a:ea typeface="宋体" panose="02010600030101010101" pitchFamily="2" charset="-122"/>
              </a:rPr>
              <a:t>Virtuoso</a:t>
            </a:r>
            <a:r>
              <a:rPr lang="zh-CN" altLang="en-US" sz="2000" dirty="0">
                <a:latin typeface="-apple-system"/>
                <a:ea typeface="宋体" panose="02010600030101010101" pitchFamily="2" charset="-122"/>
              </a:rPr>
              <a:t>、</a:t>
            </a:r>
            <a:r>
              <a:rPr lang="en-US" altLang="zh-CN" sz="2000" dirty="0" err="1">
                <a:latin typeface="-apple-system"/>
                <a:ea typeface="宋体" panose="02010600030101010101" pitchFamily="2" charset="-122"/>
              </a:rPr>
              <a:t>AllegroGraph</a:t>
            </a:r>
            <a:r>
              <a:rPr lang="zh-CN" altLang="en-US" sz="2000" dirty="0">
                <a:latin typeface="-apple-system"/>
                <a:ea typeface="宋体" panose="02010600030101010101" pitchFamily="2" charset="-122"/>
              </a:rPr>
              <a:t>、</a:t>
            </a:r>
            <a:r>
              <a:rPr lang="en-US" altLang="zh-CN" sz="2000" dirty="0" err="1">
                <a:latin typeface="-apple-system"/>
                <a:ea typeface="宋体" panose="02010600030101010101" pitchFamily="2" charset="-122"/>
              </a:rPr>
              <a:t>GraphDB</a:t>
            </a:r>
            <a:r>
              <a:rPr lang="zh-CN" altLang="en-US" sz="2000" dirty="0">
                <a:latin typeface="-apple-system"/>
                <a:ea typeface="宋体" panose="02010600030101010101" pitchFamily="2" charset="-122"/>
              </a:rPr>
              <a:t>、</a:t>
            </a:r>
            <a:r>
              <a:rPr lang="en-US" altLang="zh-CN" sz="2000" dirty="0" err="1">
                <a:latin typeface="-apple-system"/>
                <a:ea typeface="宋体" panose="02010600030101010101" pitchFamily="2" charset="-122"/>
              </a:rPr>
              <a:t>Blazegraph</a:t>
            </a:r>
            <a:r>
              <a:rPr lang="zh-CN" altLang="en-US" sz="2000" dirty="0">
                <a:latin typeface="-apple-system"/>
                <a:ea typeface="宋体" panose="02010600030101010101" pitchFamily="2" charset="-122"/>
              </a:rPr>
              <a:t>、</a:t>
            </a:r>
            <a:r>
              <a:rPr lang="en-US" altLang="zh-CN" sz="2000" dirty="0" err="1">
                <a:latin typeface="-apple-system"/>
                <a:ea typeface="宋体" panose="02010600030101010101" pitchFamily="2" charset="-122"/>
              </a:rPr>
              <a:t>Stardog</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p:txBody>
      </p:sp>
    </p:spTree>
    <p:extLst>
      <p:ext uri="{BB962C8B-B14F-4D97-AF65-F5344CB8AC3E}">
        <p14:creationId xmlns:p14="http://schemas.microsoft.com/office/powerpoint/2010/main" val="3399136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438AFFC-B378-49C1-84DF-7FD1FBDD4937}"/>
              </a:ext>
            </a:extLst>
          </p:cNvPr>
          <p:cNvSpPr txBox="1"/>
          <p:nvPr/>
        </p:nvSpPr>
        <p:spPr>
          <a:xfrm>
            <a:off x="609600" y="1438927"/>
            <a:ext cx="10928808" cy="5386090"/>
          </a:xfrm>
          <a:prstGeom prst="rect">
            <a:avLst/>
          </a:prstGeom>
          <a:noFill/>
        </p:spPr>
        <p:txBody>
          <a:bodyPr wrap="square">
            <a:spAutoFit/>
          </a:bodyPr>
          <a:lstStyle/>
          <a:p>
            <a:pPr algn="l"/>
            <a:r>
              <a:rPr lang="en-US" altLang="zh-CN" sz="3200" kern="0" dirty="0">
                <a:solidFill>
                  <a:srgbClr val="646464"/>
                </a:solidFill>
                <a:effectLst/>
                <a:latin typeface="-apple-system"/>
                <a:ea typeface="等线" panose="02010600030101010101" pitchFamily="2" charset="-122"/>
                <a:cs typeface="宋体" panose="02010600030101010101" pitchFamily="2" charset="-122"/>
              </a:rPr>
              <a:t>A knowledge graph consists of a set of interconnected typed entities and their attributes.</a:t>
            </a:r>
          </a:p>
          <a:p>
            <a:pPr algn="l"/>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2800" dirty="0">
                <a:solidFill>
                  <a:srgbClr val="121212"/>
                </a:solidFill>
                <a:ea typeface="微软雅黑" panose="020B0503020204020204" pitchFamily="34" charset="-122"/>
                <a:cs typeface="Times New Roman" panose="02020603050405020304" pitchFamily="18" charset="0"/>
              </a:rPr>
              <a:t>知识图谱是由一些相互连接的</a:t>
            </a:r>
            <a:r>
              <a:rPr lang="zh-CN" altLang="zh-CN" sz="2800" dirty="0">
                <a:solidFill>
                  <a:srgbClr val="FF0000"/>
                </a:solidFill>
                <a:ea typeface="微软雅黑" panose="020B0503020204020204" pitchFamily="34" charset="-122"/>
                <a:cs typeface="Times New Roman" panose="02020603050405020304" pitchFamily="18" charset="0"/>
              </a:rPr>
              <a:t>实体</a:t>
            </a:r>
            <a:r>
              <a:rPr lang="zh-CN" altLang="zh-CN" sz="2800" dirty="0">
                <a:solidFill>
                  <a:srgbClr val="121212"/>
                </a:solidFill>
                <a:ea typeface="微软雅黑" panose="020B0503020204020204" pitchFamily="34" charset="-122"/>
                <a:cs typeface="Times New Roman" panose="02020603050405020304" pitchFamily="18" charset="0"/>
              </a:rPr>
              <a:t>和他们的</a:t>
            </a:r>
            <a:r>
              <a:rPr lang="zh-CN" altLang="zh-CN" sz="2800" dirty="0">
                <a:solidFill>
                  <a:srgbClr val="FF0000"/>
                </a:solidFill>
                <a:ea typeface="微软雅黑" panose="020B0503020204020204" pitchFamily="34" charset="-122"/>
                <a:cs typeface="Times New Roman" panose="02020603050405020304" pitchFamily="18" charset="0"/>
              </a:rPr>
              <a:t>属性</a:t>
            </a:r>
            <a:r>
              <a:rPr lang="zh-CN" altLang="zh-CN" sz="2800" dirty="0">
                <a:solidFill>
                  <a:srgbClr val="121212"/>
                </a:solidFill>
                <a:ea typeface="微软雅黑" panose="020B0503020204020204" pitchFamily="34" charset="-122"/>
                <a:cs typeface="Times New Roman" panose="02020603050405020304" pitchFamily="18" charset="0"/>
              </a:rPr>
              <a:t>构成的。换句话说，知识图谱是由一条条知识组成，每条知识表示为一个</a:t>
            </a:r>
            <a:r>
              <a:rPr lang="en-US" altLang="zh-CN" sz="2800" kern="0" dirty="0">
                <a:solidFill>
                  <a:srgbClr val="FF0000"/>
                </a:solidFill>
                <a:latin typeface="-apple-system"/>
                <a:ea typeface="等线" panose="02010600030101010101" pitchFamily="2" charset="-122"/>
              </a:rPr>
              <a:t>SPO</a:t>
            </a:r>
            <a:r>
              <a:rPr lang="zh-CN" altLang="zh-CN" sz="2800" dirty="0">
                <a:solidFill>
                  <a:srgbClr val="121212"/>
                </a:solidFill>
                <a:ea typeface="微软雅黑" panose="020B0503020204020204" pitchFamily="34" charset="-122"/>
                <a:cs typeface="Times New Roman" panose="02020603050405020304" pitchFamily="18" charset="0"/>
              </a:rPr>
              <a:t>三元组</a:t>
            </a:r>
            <a:r>
              <a:rPr lang="en-US" altLang="zh-CN" sz="2800" kern="0" dirty="0">
                <a:solidFill>
                  <a:srgbClr val="646464"/>
                </a:solidFill>
                <a:latin typeface="微软雅黑" panose="020B0503020204020204" pitchFamily="34" charset="-122"/>
                <a:ea typeface="等线" panose="02010600030101010101" pitchFamily="2" charset="-122"/>
              </a:rPr>
              <a:t>(</a:t>
            </a:r>
            <a:r>
              <a:rPr lang="en-US" altLang="zh-CN" sz="2800" kern="0" dirty="0">
                <a:solidFill>
                  <a:srgbClr val="646464"/>
                </a:solidFill>
                <a:latin typeface="-apple-system"/>
              </a:rPr>
              <a:t>Subject-Predicate-Object</a:t>
            </a:r>
            <a:r>
              <a:rPr lang="en-US" altLang="zh-CN" sz="2800" kern="0" dirty="0">
                <a:solidFill>
                  <a:srgbClr val="646464"/>
                </a:solidFill>
                <a:latin typeface="微软雅黑" panose="020B0503020204020204" pitchFamily="34" charset="-122"/>
              </a:rPr>
              <a:t>)</a:t>
            </a:r>
            <a:r>
              <a:rPr lang="zh-CN" altLang="en-US" sz="2800" kern="0" dirty="0">
                <a:solidFill>
                  <a:srgbClr val="646464"/>
                </a:solidFill>
                <a:latin typeface="微软雅黑" panose="020B0503020204020204" pitchFamily="34" charset="-122"/>
              </a:rPr>
              <a:t>。</a:t>
            </a:r>
            <a:endParaRPr lang="en-US" altLang="zh-CN" sz="2800" kern="0" dirty="0">
              <a:solidFill>
                <a:srgbClr val="646464"/>
              </a:solidFill>
              <a:latin typeface="微软雅黑" panose="020B0503020204020204" pitchFamily="34" charset="-122"/>
            </a:endParaRPr>
          </a:p>
          <a:p>
            <a:endParaRPr lang="en-US" altLang="zh-CN" sz="2800" b="1" kern="0" dirty="0">
              <a:solidFill>
                <a:srgbClr val="646464"/>
              </a:solidFill>
              <a:latin typeface="微软雅黑" panose="020B0503020204020204" pitchFamily="34" charset="-122"/>
            </a:endParaRPr>
          </a:p>
          <a:p>
            <a:r>
              <a:rPr lang="zh-CN" altLang="en-US" sz="2800" dirty="0">
                <a:solidFill>
                  <a:srgbClr val="121212"/>
                </a:solidFill>
                <a:ea typeface="微软雅黑" panose="020B0503020204020204" pitchFamily="34" charset="-122"/>
                <a:cs typeface="Times New Roman" panose="02020603050405020304" pitchFamily="18" charset="0"/>
              </a:rPr>
              <a:t>学术角度：知识图谱本质上是</a:t>
            </a:r>
            <a:r>
              <a:rPr lang="zh-CN" altLang="en-US" sz="2800" dirty="0">
                <a:solidFill>
                  <a:srgbClr val="FF0000"/>
                </a:solidFill>
                <a:ea typeface="微软雅黑" panose="020B0503020204020204" pitchFamily="34" charset="-122"/>
                <a:cs typeface="Times New Roman" panose="02020603050405020304" pitchFamily="18" charset="0"/>
              </a:rPr>
              <a:t>语义网络</a:t>
            </a:r>
            <a:r>
              <a:rPr lang="zh-CN" altLang="en-US" sz="2800" dirty="0">
                <a:solidFill>
                  <a:srgbClr val="121212"/>
                </a:solidFill>
                <a:ea typeface="微软雅黑" panose="020B0503020204020204" pitchFamily="34" charset="-122"/>
                <a:cs typeface="Times New Roman" panose="02020603050405020304" pitchFamily="18" charset="0"/>
              </a:rPr>
              <a:t>的</a:t>
            </a:r>
            <a:r>
              <a:rPr lang="zh-CN" altLang="en-US" sz="2800" dirty="0">
                <a:solidFill>
                  <a:srgbClr val="FF0000"/>
                </a:solidFill>
                <a:ea typeface="微软雅黑" panose="020B0503020204020204" pitchFamily="34" charset="-122"/>
                <a:cs typeface="Times New Roman" panose="02020603050405020304" pitchFamily="18" charset="0"/>
              </a:rPr>
              <a:t>知识库</a:t>
            </a:r>
            <a:r>
              <a:rPr lang="zh-CN" altLang="en-US" sz="2800" dirty="0">
                <a:solidFill>
                  <a:srgbClr val="121212"/>
                </a:solidFill>
                <a:ea typeface="微软雅黑" panose="020B0503020204020204" pitchFamily="34" charset="-122"/>
                <a:cs typeface="Times New Roman" panose="02020603050405020304" pitchFamily="18" charset="0"/>
              </a:rPr>
              <a:t>。</a:t>
            </a:r>
            <a:endParaRPr lang="en-US" altLang="zh-CN" sz="2800" dirty="0">
              <a:solidFill>
                <a:srgbClr val="121212"/>
              </a:solidFill>
              <a:ea typeface="微软雅黑" panose="020B0503020204020204" pitchFamily="34" charset="-122"/>
              <a:cs typeface="Times New Roman" panose="02020603050405020304" pitchFamily="18" charset="0"/>
            </a:endParaRPr>
          </a:p>
          <a:p>
            <a:r>
              <a:rPr lang="zh-CN" altLang="en-US" sz="2800" dirty="0">
                <a:solidFill>
                  <a:srgbClr val="121212"/>
                </a:solidFill>
                <a:ea typeface="微软雅黑" panose="020B0503020204020204" pitchFamily="34" charset="-122"/>
                <a:cs typeface="Times New Roman" panose="02020603050405020304" pitchFamily="18" charset="0"/>
              </a:rPr>
              <a:t>实际应用角度：多关系图</a:t>
            </a:r>
            <a:endParaRPr lang="en-US" altLang="zh-CN" sz="2800" dirty="0">
              <a:solidFill>
                <a:srgbClr val="121212"/>
              </a:solidFill>
              <a:ea typeface="微软雅黑" panose="020B0503020204020204" pitchFamily="34" charset="-122"/>
              <a:cs typeface="Times New Roman" panose="02020603050405020304" pitchFamily="18" charset="0"/>
            </a:endParaRPr>
          </a:p>
          <a:p>
            <a:endParaRPr lang="en-US" altLang="zh-CN" sz="2800" dirty="0">
              <a:solidFill>
                <a:srgbClr val="121212"/>
              </a:solidFill>
              <a:ea typeface="微软雅黑" panose="020B0503020204020204" pitchFamily="34" charset="-122"/>
              <a:cs typeface="Times New Roman" panose="02020603050405020304" pitchFamily="18" charset="0"/>
            </a:endParaRPr>
          </a:p>
          <a:p>
            <a:r>
              <a:rPr lang="zh-CN" altLang="en-US" sz="2800" dirty="0">
                <a:solidFill>
                  <a:srgbClr val="121212"/>
                </a:solidFill>
                <a:ea typeface="微软雅黑" panose="020B0503020204020204" pitchFamily="34" charset="-122"/>
                <a:cs typeface="Times New Roman" panose="02020603050405020304" pitchFamily="18" charset="0"/>
              </a:rPr>
              <a:t>知识图谱提供了从“</a:t>
            </a:r>
            <a:r>
              <a:rPr lang="zh-CN" altLang="en-US" sz="2800" dirty="0">
                <a:solidFill>
                  <a:srgbClr val="FF0000"/>
                </a:solidFill>
                <a:ea typeface="微软雅黑" panose="020B0503020204020204" pitchFamily="34" charset="-122"/>
                <a:cs typeface="Times New Roman" panose="02020603050405020304" pitchFamily="18" charset="0"/>
              </a:rPr>
              <a:t>关系</a:t>
            </a:r>
            <a:r>
              <a:rPr lang="zh-CN" altLang="en-US" sz="2800" dirty="0">
                <a:solidFill>
                  <a:srgbClr val="121212"/>
                </a:solidFill>
                <a:ea typeface="微软雅黑" panose="020B0503020204020204" pitchFamily="34" charset="-122"/>
                <a:cs typeface="Times New Roman" panose="02020603050405020304" pitchFamily="18" charset="0"/>
              </a:rPr>
              <a:t>”的角度去</a:t>
            </a:r>
            <a:r>
              <a:rPr lang="zh-CN" altLang="en-US" sz="2800" dirty="0">
                <a:solidFill>
                  <a:srgbClr val="FF0000"/>
                </a:solidFill>
                <a:ea typeface="微软雅黑" panose="020B0503020204020204" pitchFamily="34" charset="-122"/>
                <a:cs typeface="Times New Roman" panose="02020603050405020304" pitchFamily="18" charset="0"/>
              </a:rPr>
              <a:t>分析问题</a:t>
            </a:r>
            <a:r>
              <a:rPr lang="zh-CN" altLang="en-US" sz="2800" dirty="0">
                <a:solidFill>
                  <a:srgbClr val="121212"/>
                </a:solidFill>
                <a:ea typeface="微软雅黑" panose="020B0503020204020204" pitchFamily="34" charset="-122"/>
                <a:cs typeface="Times New Roman" panose="02020603050405020304" pitchFamily="18" charset="0"/>
              </a:rPr>
              <a:t>的能力。</a:t>
            </a:r>
            <a:endParaRPr lang="en-US" altLang="zh-CN" sz="2800" dirty="0">
              <a:solidFill>
                <a:srgbClr val="121212"/>
              </a:solidFill>
              <a:ea typeface="微软雅黑" panose="020B0503020204020204" pitchFamily="34" charset="-122"/>
              <a:cs typeface="Times New Roman" panose="02020603050405020304" pitchFamily="18" charset="0"/>
            </a:endParaRPr>
          </a:p>
          <a:p>
            <a:endParaRPr lang="en-US" altLang="zh-CN" sz="2800" dirty="0">
              <a:solidFill>
                <a:srgbClr val="121212"/>
              </a:solidFill>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09F1C856-08C7-4895-8EF9-F45D378E2A03}"/>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背景与概念</a:t>
            </a:r>
          </a:p>
        </p:txBody>
      </p:sp>
    </p:spTree>
    <p:extLst>
      <p:ext uri="{BB962C8B-B14F-4D97-AF65-F5344CB8AC3E}">
        <p14:creationId xmlns:p14="http://schemas.microsoft.com/office/powerpoint/2010/main" val="361032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049AC58-B36F-4721-8C8A-F07F931904D0}"/>
              </a:ext>
            </a:extLst>
          </p:cNvPr>
          <p:cNvSpPr txBox="1"/>
          <p:nvPr/>
        </p:nvSpPr>
        <p:spPr>
          <a:xfrm>
            <a:off x="1207477" y="1539835"/>
            <a:ext cx="4021015" cy="461665"/>
          </a:xfrm>
          <a:prstGeom prst="rect">
            <a:avLst/>
          </a:prstGeom>
          <a:noFill/>
        </p:spPr>
        <p:txBody>
          <a:bodyPr wrap="square">
            <a:spAutoFit/>
          </a:bodyPr>
          <a:lstStyle/>
          <a:p>
            <a:r>
              <a:rPr lang="zh-CN" altLang="en-US" sz="2400" b="1" dirty="0">
                <a:latin typeface="宋体" panose="02010600030101010101" pitchFamily="2" charset="-122"/>
                <a:ea typeface="宋体" panose="02010600030101010101" pitchFamily="2" charset="-122"/>
              </a:rPr>
              <a:t>原生图数据库</a:t>
            </a:r>
          </a:p>
        </p:txBody>
      </p:sp>
      <p:sp>
        <p:nvSpPr>
          <p:cNvPr id="8" name="文本框 7">
            <a:extLst>
              <a:ext uri="{FF2B5EF4-FFF2-40B4-BE49-F238E27FC236}">
                <a16:creationId xmlns:a16="http://schemas.microsoft.com/office/drawing/2014/main" id="{3426A866-02C7-4E63-A4AB-800E970969BE}"/>
              </a:ext>
            </a:extLst>
          </p:cNvPr>
          <p:cNvSpPr txBox="1"/>
          <p:nvPr/>
        </p:nvSpPr>
        <p:spPr>
          <a:xfrm>
            <a:off x="1641322" y="2189257"/>
            <a:ext cx="9378369" cy="1963807"/>
          </a:xfrm>
          <a:prstGeom prst="rect">
            <a:avLst/>
          </a:prstGeom>
          <a:noFill/>
        </p:spPr>
        <p:txBody>
          <a:bodyPr wrap="square">
            <a:spAutoFit/>
          </a:bodyPr>
          <a:lstStyle/>
          <a:p>
            <a:pPr>
              <a:lnSpc>
                <a:spcPct val="120000"/>
              </a:lnSpc>
            </a:pPr>
            <a:r>
              <a:rPr lang="zh-CN" altLang="en-US" sz="2400" dirty="0">
                <a:latin typeface="-apple-system"/>
                <a:ea typeface="宋体" panose="02010600030101010101" pitchFamily="2" charset="-122"/>
              </a:rPr>
              <a:t>最流行的图数据库</a:t>
            </a:r>
            <a:r>
              <a:rPr lang="en-US" altLang="zh-CN" sz="2400" dirty="0">
                <a:latin typeface="-apple-system"/>
                <a:ea typeface="宋体" panose="02010600030101010101" pitchFamily="2" charset="-122"/>
              </a:rPr>
              <a:t>Neo4j</a:t>
            </a:r>
          </a:p>
          <a:p>
            <a:pPr>
              <a:lnSpc>
                <a:spcPct val="120000"/>
              </a:lnSpc>
            </a:pPr>
            <a:r>
              <a:rPr lang="en-US" altLang="zh-CN" sz="2000" dirty="0">
                <a:latin typeface="-apple-system"/>
                <a:ea typeface="宋体" panose="02010600030101010101" pitchFamily="2" charset="-122"/>
              </a:rPr>
              <a:t>Neo4j</a:t>
            </a:r>
            <a:r>
              <a:rPr lang="zh-CN" altLang="en-US" sz="2000" dirty="0">
                <a:latin typeface="宋体" panose="02010600030101010101" pitchFamily="2" charset="-122"/>
                <a:ea typeface="宋体" panose="02010600030101010101" pitchFamily="2" charset="-122"/>
              </a:rPr>
              <a:t>基于属性图模型，其存储管理层为属性图结构中的节点、节点属性、边、边属性等设计了专门的存储方案，使得</a:t>
            </a:r>
            <a:r>
              <a:rPr lang="zh-CN" altLang="en-US" sz="2000" dirty="0">
                <a:solidFill>
                  <a:srgbClr val="FF0000"/>
                </a:solidFill>
                <a:latin typeface="宋体" panose="02010600030101010101" pitchFamily="2" charset="-122"/>
                <a:ea typeface="宋体" panose="02010600030101010101" pitchFamily="2" charset="-122"/>
              </a:rPr>
              <a:t>存取效率</a:t>
            </a:r>
            <a:r>
              <a:rPr lang="zh-CN" altLang="en-US" sz="2000" dirty="0">
                <a:latin typeface="宋体" panose="02010600030101010101" pitchFamily="2" charset="-122"/>
                <a:ea typeface="宋体" panose="02010600030101010101" pitchFamily="2" charset="-122"/>
              </a:rPr>
              <a:t>优于关系数据库。同时，</a:t>
            </a:r>
            <a:r>
              <a:rPr lang="en-US" altLang="zh-CN" sz="2000" dirty="0">
                <a:latin typeface="-apple-system"/>
                <a:ea typeface="宋体" panose="02010600030101010101" pitchFamily="2" charset="-122"/>
              </a:rPr>
              <a:t>Neo4j </a:t>
            </a:r>
            <a:r>
              <a:rPr lang="zh-CN" altLang="en-US" sz="2000" dirty="0">
                <a:latin typeface="宋体" panose="02010600030101010101" pitchFamily="2" charset="-122"/>
                <a:ea typeface="宋体" panose="02010600030101010101" pitchFamily="2" charset="-122"/>
              </a:rPr>
              <a:t>还具备 </a:t>
            </a:r>
            <a:r>
              <a:rPr lang="en-US" altLang="zh-CN" sz="2000" dirty="0">
                <a:latin typeface="-apple-system"/>
                <a:ea typeface="宋体" panose="02010600030101010101" pitchFamily="2" charset="-122"/>
              </a:rPr>
              <a:t>OLTP </a:t>
            </a:r>
            <a:r>
              <a:rPr lang="zh-CN" altLang="en-US" sz="2000" dirty="0">
                <a:latin typeface="宋体" panose="02010600030101010101" pitchFamily="2" charset="-122"/>
                <a:ea typeface="宋体" panose="02010600030101010101" pitchFamily="2" charset="-122"/>
              </a:rPr>
              <a:t>数据库必需的</a:t>
            </a:r>
            <a:r>
              <a:rPr lang="en-US" altLang="zh-CN" sz="2000" dirty="0">
                <a:latin typeface="-apple-system"/>
                <a:ea typeface="宋体" panose="02010600030101010101" pitchFamily="2" charset="-122"/>
              </a:rPr>
              <a:t>ACID</a:t>
            </a:r>
            <a:r>
              <a:rPr lang="zh-CN" altLang="en-US" sz="2000" dirty="0">
                <a:solidFill>
                  <a:srgbClr val="FF0000"/>
                </a:solidFill>
                <a:latin typeface="宋体" panose="02010600030101010101" pitchFamily="2" charset="-122"/>
                <a:ea typeface="宋体" panose="02010600030101010101" pitchFamily="2" charset="-122"/>
              </a:rPr>
              <a:t>事务处理功能</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p:txBody>
      </p:sp>
      <p:sp>
        <p:nvSpPr>
          <p:cNvPr id="6" name="文本框 5">
            <a:extLst>
              <a:ext uri="{FF2B5EF4-FFF2-40B4-BE49-F238E27FC236}">
                <a16:creationId xmlns:a16="http://schemas.microsoft.com/office/drawing/2014/main" id="{90ACFB92-795B-4094-879C-A2FE7880322D}"/>
              </a:ext>
            </a:extLst>
          </p:cNvPr>
          <p:cNvSpPr txBox="1"/>
          <p:nvPr/>
        </p:nvSpPr>
        <p:spPr>
          <a:xfrm>
            <a:off x="1641322" y="4031640"/>
            <a:ext cx="9378369" cy="2125069"/>
          </a:xfrm>
          <a:prstGeom prst="rect">
            <a:avLst/>
          </a:prstGeom>
          <a:noFill/>
        </p:spPr>
        <p:txBody>
          <a:bodyPr wrap="square">
            <a:spAutoFit/>
          </a:bodyPr>
          <a:lstStyle/>
          <a:p>
            <a:pPr>
              <a:lnSpc>
                <a:spcPct val="120000"/>
              </a:lnSpc>
            </a:pPr>
            <a:r>
              <a:rPr lang="zh-CN" altLang="en-US" sz="2400" dirty="0">
                <a:latin typeface="-apple-system"/>
                <a:ea typeface="宋体" panose="02010600030101010101" pitchFamily="2" charset="-122"/>
              </a:rPr>
              <a:t>分布式图数据库</a:t>
            </a:r>
            <a:r>
              <a:rPr lang="en-US" altLang="zh-CN" sz="2400" dirty="0" err="1">
                <a:latin typeface="-apple-system"/>
                <a:ea typeface="宋体" panose="02010600030101010101" pitchFamily="2" charset="-122"/>
              </a:rPr>
              <a:t>JanusGraph</a:t>
            </a:r>
            <a:endParaRPr lang="en-US" altLang="zh-CN" sz="2400" dirty="0">
              <a:latin typeface="-apple-system"/>
              <a:ea typeface="宋体" panose="02010600030101010101" pitchFamily="2" charset="-122"/>
            </a:endParaRPr>
          </a:p>
          <a:p>
            <a:pPr>
              <a:lnSpc>
                <a:spcPct val="120000"/>
              </a:lnSpc>
            </a:pPr>
            <a:r>
              <a:rPr lang="en-US" altLang="zh-CN" sz="2000" dirty="0" err="1">
                <a:latin typeface="-apple-system"/>
                <a:ea typeface="宋体" panose="02010600030101010101" pitchFamily="2" charset="-122"/>
              </a:rPr>
              <a:t>JanusGraph</a:t>
            </a:r>
            <a:r>
              <a:rPr lang="zh-CN" altLang="en-US" sz="2000" dirty="0">
                <a:latin typeface="-apple-system"/>
                <a:ea typeface="宋体" panose="02010600030101010101" pitchFamily="2" charset="-122"/>
              </a:rPr>
              <a:t>借助第三方分布式</a:t>
            </a:r>
            <a:r>
              <a:rPr lang="zh-CN" altLang="en-US" sz="2000" dirty="0">
                <a:solidFill>
                  <a:srgbClr val="FF0000"/>
                </a:solidFill>
                <a:latin typeface="-apple-system"/>
                <a:ea typeface="宋体" panose="02010600030101010101" pitchFamily="2" charset="-122"/>
              </a:rPr>
              <a:t>索引</a:t>
            </a:r>
            <a:r>
              <a:rPr lang="zh-CN" altLang="en-US" sz="2000" dirty="0">
                <a:latin typeface="-apple-system"/>
                <a:ea typeface="宋体" panose="02010600030101010101" pitchFamily="2" charset="-122"/>
              </a:rPr>
              <a:t>库，实现各种类型数据的快速检索功能，包括地理信息数据、数值数据和全文数据。</a:t>
            </a:r>
            <a:endParaRPr lang="en-US" altLang="zh-CN" sz="2000" dirty="0">
              <a:latin typeface="-apple-system"/>
              <a:ea typeface="宋体" panose="02010600030101010101" pitchFamily="2" charset="-122"/>
            </a:endParaRPr>
          </a:p>
          <a:p>
            <a:pPr>
              <a:lnSpc>
                <a:spcPct val="120000"/>
              </a:lnSpc>
            </a:pPr>
            <a:endParaRPr lang="en-US" altLang="zh-CN" sz="2400" dirty="0">
              <a:latin typeface="-apple-system"/>
              <a:ea typeface="宋体" panose="02010600030101010101" pitchFamily="2" charset="-122"/>
            </a:endParaRPr>
          </a:p>
          <a:p>
            <a:pPr>
              <a:lnSpc>
                <a:spcPct val="120000"/>
              </a:lnSpc>
            </a:pPr>
            <a:r>
              <a:rPr lang="zh-CN" altLang="en-US" sz="2400" dirty="0">
                <a:latin typeface="-apple-system"/>
                <a:ea typeface="宋体" panose="02010600030101010101" pitchFamily="2" charset="-122"/>
              </a:rPr>
              <a:t>图数据库：</a:t>
            </a:r>
            <a:r>
              <a:rPr lang="en-US" altLang="zh-CN" sz="2400" dirty="0" err="1">
                <a:latin typeface="-apple-system"/>
                <a:ea typeface="宋体" panose="02010600030101010101" pitchFamily="2" charset="-122"/>
              </a:rPr>
              <a:t>OrientDB</a:t>
            </a:r>
            <a:r>
              <a:rPr lang="zh-CN" altLang="en-US" sz="2400" dirty="0">
                <a:latin typeface="-apple-system"/>
                <a:ea typeface="宋体" panose="02010600030101010101" pitchFamily="2" charset="-122"/>
              </a:rPr>
              <a:t>、</a:t>
            </a:r>
            <a:r>
              <a:rPr lang="en-US" altLang="zh-CN" sz="2400" dirty="0">
                <a:latin typeface="-apple-system"/>
                <a:ea typeface="宋体" panose="02010600030101010101" pitchFamily="2" charset="-122"/>
              </a:rPr>
              <a:t>Cayley</a:t>
            </a:r>
            <a:r>
              <a:rPr lang="zh-CN" altLang="en-US" sz="2400" dirty="0">
                <a:latin typeface="-apple-system"/>
                <a:ea typeface="宋体" panose="02010600030101010101" pitchFamily="2" charset="-122"/>
              </a:rPr>
              <a:t>。</a:t>
            </a:r>
            <a:endParaRPr lang="en-US" altLang="zh-CN" sz="2400" dirty="0">
              <a:latin typeface="-apple-system"/>
              <a:ea typeface="宋体" panose="02010600030101010101" pitchFamily="2" charset="-122"/>
            </a:endParaRPr>
          </a:p>
        </p:txBody>
      </p:sp>
    </p:spTree>
    <p:extLst>
      <p:ext uri="{BB962C8B-B14F-4D97-AF65-F5344CB8AC3E}">
        <p14:creationId xmlns:p14="http://schemas.microsoft.com/office/powerpoint/2010/main" val="495693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803EB628-3109-434C-A73E-C682A8EDFEC5}"/>
              </a:ext>
            </a:extLst>
          </p:cNvPr>
          <p:cNvSpPr txBox="1"/>
          <p:nvPr/>
        </p:nvSpPr>
        <p:spPr>
          <a:xfrm>
            <a:off x="914400" y="1014345"/>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知识存储</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01423E22-901F-4E10-976D-4AA5C10414AD}"/>
              </a:ext>
            </a:extLst>
          </p:cNvPr>
          <p:cNvGrpSpPr/>
          <p:nvPr/>
        </p:nvGrpSpPr>
        <p:grpSpPr>
          <a:xfrm>
            <a:off x="2727633" y="820134"/>
            <a:ext cx="8005388" cy="5890204"/>
            <a:chOff x="2734339" y="1139514"/>
            <a:chExt cx="7496175" cy="5207396"/>
          </a:xfrm>
        </p:grpSpPr>
        <p:pic>
          <p:nvPicPr>
            <p:cNvPr id="3" name="图片 2">
              <a:extLst>
                <a:ext uri="{FF2B5EF4-FFF2-40B4-BE49-F238E27FC236}">
                  <a16:creationId xmlns:a16="http://schemas.microsoft.com/office/drawing/2014/main" id="{FB0ED6D7-2CFF-47B7-AE77-66E564486CF6}"/>
                </a:ext>
              </a:extLst>
            </p:cNvPr>
            <p:cNvPicPr>
              <a:picLocks noChangeAspect="1"/>
            </p:cNvPicPr>
            <p:nvPr/>
          </p:nvPicPr>
          <p:blipFill>
            <a:blip r:embed="rId4"/>
            <a:stretch>
              <a:fillRect/>
            </a:stretch>
          </p:blipFill>
          <p:spPr>
            <a:xfrm>
              <a:off x="2734339" y="1139514"/>
              <a:ext cx="7496175" cy="1447800"/>
            </a:xfrm>
            <a:prstGeom prst="rect">
              <a:avLst/>
            </a:prstGeom>
          </p:spPr>
        </p:pic>
        <p:pic>
          <p:nvPicPr>
            <p:cNvPr id="5" name="图片 4">
              <a:extLst>
                <a:ext uri="{FF2B5EF4-FFF2-40B4-BE49-F238E27FC236}">
                  <a16:creationId xmlns:a16="http://schemas.microsoft.com/office/drawing/2014/main" id="{677B9AF1-9F98-4E52-BA4B-EAF7B5B41800}"/>
                </a:ext>
              </a:extLst>
            </p:cNvPr>
            <p:cNvPicPr>
              <a:picLocks noChangeAspect="1"/>
            </p:cNvPicPr>
            <p:nvPr/>
          </p:nvPicPr>
          <p:blipFill rotWithShape="1">
            <a:blip r:embed="rId5"/>
            <a:srcRect t="8799"/>
            <a:stretch/>
          </p:blipFill>
          <p:spPr>
            <a:xfrm>
              <a:off x="2829588" y="2507304"/>
              <a:ext cx="7305675" cy="3839606"/>
            </a:xfrm>
            <a:prstGeom prst="rect">
              <a:avLst/>
            </a:prstGeom>
          </p:spPr>
        </p:pic>
      </p:grpSp>
    </p:spTree>
    <p:extLst>
      <p:ext uri="{BB962C8B-B14F-4D97-AF65-F5344CB8AC3E}">
        <p14:creationId xmlns:p14="http://schemas.microsoft.com/office/powerpoint/2010/main" val="30346589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知识抽取与知识挖掘</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3B839E8-1BDC-476B-B19B-4A4B890DAEE8}"/>
              </a:ext>
            </a:extLst>
          </p:cNvPr>
          <p:cNvSpPr txBox="1"/>
          <p:nvPr/>
        </p:nvSpPr>
        <p:spPr>
          <a:xfrm>
            <a:off x="1171937" y="1726616"/>
            <a:ext cx="9881886" cy="830997"/>
          </a:xfrm>
          <a:prstGeom prst="rect">
            <a:avLst/>
          </a:prstGeom>
          <a:noFill/>
        </p:spPr>
        <p:txBody>
          <a:bodyPr wrap="square">
            <a:spAutoFit/>
          </a:bodyPr>
          <a:lstStyle/>
          <a:p>
            <a:r>
              <a:rPr lang="zh-CN" altLang="en-US" sz="2400" dirty="0">
                <a:solidFill>
                  <a:srgbClr val="FF0000"/>
                </a:solidFill>
                <a:latin typeface="宋体" panose="02010600030101010101" pitchFamily="2" charset="-122"/>
                <a:ea typeface="宋体" panose="02010600030101010101" pitchFamily="2" charset="-122"/>
              </a:rPr>
              <a:t>知识抽取</a:t>
            </a:r>
            <a:r>
              <a:rPr lang="zh-CN" altLang="en-US" sz="2400" dirty="0">
                <a:latin typeface="宋体" panose="02010600030101010101" pitchFamily="2" charset="-122"/>
                <a:ea typeface="宋体" panose="02010600030101010101" pitchFamily="2" charset="-122"/>
              </a:rPr>
              <a:t>是构建大规模知识图谱的重要环节。</a:t>
            </a:r>
            <a:endParaRPr lang="en-US" altLang="zh-CN" sz="2400" dirty="0">
              <a:latin typeface="宋体" panose="02010600030101010101" pitchFamily="2" charset="-122"/>
              <a:ea typeface="宋体" panose="02010600030101010101" pitchFamily="2" charset="-122"/>
            </a:endParaRPr>
          </a:p>
          <a:p>
            <a:r>
              <a:rPr lang="zh-CN" altLang="en-US" sz="2400" dirty="0">
                <a:solidFill>
                  <a:srgbClr val="FF0000"/>
                </a:solidFill>
                <a:latin typeface="宋体" panose="02010600030101010101" pitchFamily="2" charset="-122"/>
                <a:ea typeface="宋体" panose="02010600030101010101" pitchFamily="2" charset="-122"/>
              </a:rPr>
              <a:t>知识挖掘</a:t>
            </a:r>
            <a:r>
              <a:rPr lang="zh-CN" altLang="en-US" sz="2400" dirty="0">
                <a:latin typeface="宋体" panose="02010600030101010101" pitchFamily="2" charset="-122"/>
                <a:ea typeface="宋体" panose="02010600030101010101" pitchFamily="2" charset="-122"/>
              </a:rPr>
              <a:t>是在已有识图谱的基础上发现其隐藏的知识。</a:t>
            </a:r>
          </a:p>
        </p:txBody>
      </p:sp>
      <p:sp>
        <p:nvSpPr>
          <p:cNvPr id="8" name="文本框 7">
            <a:extLst>
              <a:ext uri="{FF2B5EF4-FFF2-40B4-BE49-F238E27FC236}">
                <a16:creationId xmlns:a16="http://schemas.microsoft.com/office/drawing/2014/main" id="{1ABEB29F-D60F-4A55-B774-D51E809FD991}"/>
              </a:ext>
            </a:extLst>
          </p:cNvPr>
          <p:cNvSpPr txBox="1"/>
          <p:nvPr/>
        </p:nvSpPr>
        <p:spPr>
          <a:xfrm>
            <a:off x="1155057" y="2902662"/>
            <a:ext cx="9881886" cy="3785652"/>
          </a:xfrm>
          <a:prstGeom prst="rect">
            <a:avLst/>
          </a:prstGeom>
          <a:noFill/>
        </p:spPr>
        <p:txBody>
          <a:bodyPr wrap="square">
            <a:spAutoFit/>
          </a:bodyPr>
          <a:lstStyle/>
          <a:p>
            <a:r>
              <a:rPr lang="zh-CN" altLang="en-US" sz="2400" dirty="0">
                <a:solidFill>
                  <a:srgbClr val="FF0000"/>
                </a:solidFill>
                <a:latin typeface="宋体" panose="02010600030101010101" pitchFamily="2" charset="-122"/>
                <a:ea typeface="宋体" panose="02010600030101010101" pitchFamily="2" charset="-122"/>
              </a:rPr>
              <a:t>知识抽取</a:t>
            </a:r>
            <a:r>
              <a:rPr lang="zh-CN" altLang="en-US" sz="2400" dirty="0">
                <a:latin typeface="宋体" panose="02010600030101010101" pitchFamily="2" charset="-122"/>
                <a:ea typeface="宋体" panose="02010600030101010101" pitchFamily="2" charset="-122"/>
              </a:rPr>
              <a:t>是实现自动化构建大规模知识图谱的重要技术，其目的在于从不同来源、不同结构的数据中进行</a:t>
            </a:r>
            <a:r>
              <a:rPr lang="zh-CN" altLang="en-US" sz="2400" dirty="0">
                <a:solidFill>
                  <a:srgbClr val="FF0000"/>
                </a:solidFill>
                <a:latin typeface="宋体" panose="02010600030101010101" pitchFamily="2" charset="-122"/>
                <a:ea typeface="宋体" panose="02010600030101010101" pitchFamily="2" charset="-122"/>
              </a:rPr>
              <a:t>知识提取</a:t>
            </a:r>
            <a:r>
              <a:rPr lang="zh-CN" altLang="en-US" sz="2400" dirty="0">
                <a:latin typeface="宋体" panose="02010600030101010101" pitchFamily="2" charset="-122"/>
                <a:ea typeface="宋体" panose="02010600030101010101" pitchFamily="2" charset="-122"/>
              </a:rPr>
              <a:t>并存入知识图谱中。</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a:solidFill>
                  <a:srgbClr val="FF0000"/>
                </a:solidFill>
                <a:latin typeface="宋体" panose="02010600030101010101" pitchFamily="2" charset="-122"/>
                <a:ea typeface="宋体" panose="02010600030101010101" pitchFamily="2" charset="-122"/>
              </a:rPr>
              <a:t>知识挖掘</a:t>
            </a:r>
            <a:r>
              <a:rPr lang="zh-CN" altLang="en-US" sz="2400" dirty="0">
                <a:latin typeface="宋体" panose="02010600030101010101" pitchFamily="2" charset="-122"/>
                <a:ea typeface="宋体" panose="02010600030101010101" pitchFamily="2" charset="-122"/>
              </a:rPr>
              <a:t>是从已有的实体及实体关系出发挖掘新的知识，具体包括知识内容挖掘和知识结构挖掘。</a:t>
            </a:r>
          </a:p>
          <a:p>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数据源：</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）结构化数据。链接数据、数据库；</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）半结构化数据。网页中的表格、列表；</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）非结构化数据。纯文本数据；</a:t>
            </a:r>
            <a:endParaRPr lang="zh-CN" altLang="en-US" sz="2400" dirty="0"/>
          </a:p>
        </p:txBody>
      </p:sp>
    </p:spTree>
    <p:extLst>
      <p:ext uri="{BB962C8B-B14F-4D97-AF65-F5344CB8AC3E}">
        <p14:creationId xmlns:p14="http://schemas.microsoft.com/office/powerpoint/2010/main" val="37608790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dirty="0">
                <a:solidFill>
                  <a:srgbClr val="4F4F4F"/>
                </a:solidFill>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173731A-5709-45C1-B2D2-8050F3ED797D}"/>
              </a:ext>
            </a:extLst>
          </p:cNvPr>
          <p:cNvPicPr>
            <a:picLocks noChangeAspect="1"/>
          </p:cNvPicPr>
          <p:nvPr/>
        </p:nvPicPr>
        <p:blipFill>
          <a:blip r:embed="rId4"/>
          <a:stretch>
            <a:fillRect/>
          </a:stretch>
        </p:blipFill>
        <p:spPr>
          <a:xfrm>
            <a:off x="1314449" y="2833748"/>
            <a:ext cx="9563100" cy="3181350"/>
          </a:xfrm>
          <a:prstGeom prst="rect">
            <a:avLst/>
          </a:prstGeom>
        </p:spPr>
      </p:pic>
      <p:sp>
        <p:nvSpPr>
          <p:cNvPr id="9" name="文本框 8">
            <a:extLst>
              <a:ext uri="{FF2B5EF4-FFF2-40B4-BE49-F238E27FC236}">
                <a16:creationId xmlns:a16="http://schemas.microsoft.com/office/drawing/2014/main" id="{FA07A7D8-63A0-4E3B-A591-DCCE7AAAFA58}"/>
              </a:ext>
            </a:extLst>
          </p:cNvPr>
          <p:cNvSpPr txBox="1"/>
          <p:nvPr/>
        </p:nvSpPr>
        <p:spPr>
          <a:xfrm>
            <a:off x="1314449" y="1726616"/>
            <a:ext cx="9563099" cy="1015663"/>
          </a:xfrm>
          <a:prstGeom prst="rect">
            <a:avLst/>
          </a:prstGeom>
          <a:noFill/>
        </p:spPr>
        <p:txBody>
          <a:bodyPr wrap="square">
            <a:spAutoFit/>
          </a:bodyPr>
          <a:lstStyle/>
          <a:p>
            <a:r>
              <a:rPr lang="zh-CN" altLang="en-US" sz="2000" dirty="0">
                <a:solidFill>
                  <a:srgbClr val="FF0000"/>
                </a:solidFill>
                <a:latin typeface="宋体" panose="02010600030101010101" pitchFamily="2" charset="-122"/>
                <a:ea typeface="宋体" panose="02010600030101010101" pitchFamily="2" charset="-122"/>
              </a:rPr>
              <a:t>知识抽取</a:t>
            </a:r>
            <a:r>
              <a:rPr lang="zh-CN" altLang="en-US" sz="2000" dirty="0">
                <a:latin typeface="宋体" panose="02010600030101010101" pitchFamily="2" charset="-122"/>
                <a:ea typeface="宋体" panose="02010600030101010101" pitchFamily="2" charset="-122"/>
              </a:rPr>
              <a:t>的概念最早出现于 </a:t>
            </a:r>
            <a:r>
              <a:rPr lang="en-US" altLang="zh-CN" sz="2000" dirty="0">
                <a:latin typeface="宋体" panose="02010600030101010101" pitchFamily="2" charset="-122"/>
                <a:ea typeface="宋体" panose="02010600030101010101" pitchFamily="2" charset="-122"/>
              </a:rPr>
              <a:t>NLP </a:t>
            </a:r>
            <a:r>
              <a:rPr lang="zh-CN" altLang="en-US" sz="2000" dirty="0">
                <a:latin typeface="宋体" panose="02010600030101010101" pitchFamily="2" charset="-122"/>
                <a:ea typeface="宋体" panose="02010600030101010101" pitchFamily="2" charset="-122"/>
              </a:rPr>
              <a:t>研究领域，是指自动化地从文本中发现和抽取相关信息，并将多个文本碎片中的信息进行合并，将非结构化数据转换为结构化数据，包括某一特定领域的模式、实体关系或 </a:t>
            </a:r>
            <a:r>
              <a:rPr lang="en-US" altLang="zh-CN" sz="2000" dirty="0">
                <a:latin typeface="宋体" panose="02010600030101010101" pitchFamily="2" charset="-122"/>
                <a:ea typeface="宋体" panose="02010600030101010101" pitchFamily="2" charset="-122"/>
              </a:rPr>
              <a:t>RDF </a:t>
            </a:r>
            <a:r>
              <a:rPr lang="zh-CN" altLang="en-US" sz="2000" dirty="0">
                <a:latin typeface="宋体" panose="02010600030101010101" pitchFamily="2" charset="-122"/>
                <a:ea typeface="宋体" panose="02010600030101010101" pitchFamily="2" charset="-122"/>
              </a:rPr>
              <a:t>三元组。</a:t>
            </a:r>
          </a:p>
        </p:txBody>
      </p:sp>
    </p:spTree>
    <p:extLst>
      <p:ext uri="{BB962C8B-B14F-4D97-AF65-F5344CB8AC3E}">
        <p14:creationId xmlns:p14="http://schemas.microsoft.com/office/powerpoint/2010/main" val="286604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187614"/>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）实体抽取</a:t>
            </a:r>
          </a:p>
        </p:txBody>
      </p:sp>
      <p:sp>
        <p:nvSpPr>
          <p:cNvPr id="10" name="文本框 9">
            <a:extLst>
              <a:ext uri="{FF2B5EF4-FFF2-40B4-BE49-F238E27FC236}">
                <a16:creationId xmlns:a16="http://schemas.microsoft.com/office/drawing/2014/main" id="{A378CA6B-5230-4FD4-A14B-9734BBECE6F3}"/>
              </a:ext>
            </a:extLst>
          </p:cNvPr>
          <p:cNvSpPr txBox="1"/>
          <p:nvPr/>
        </p:nvSpPr>
        <p:spPr>
          <a:xfrm>
            <a:off x="1273215" y="2770564"/>
            <a:ext cx="10394066" cy="3367268"/>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实体抽取又称命名实体识别，其目的是从文本中抽取</a:t>
            </a:r>
            <a:r>
              <a:rPr lang="zh-CN" altLang="en-US" sz="2000" dirty="0">
                <a:solidFill>
                  <a:srgbClr val="FF0000"/>
                </a:solidFill>
                <a:latin typeface="宋体" panose="02010600030101010101" pitchFamily="2" charset="-122"/>
                <a:ea typeface="宋体" panose="02010600030101010101" pitchFamily="2" charset="-122"/>
              </a:rPr>
              <a:t>实体信息元素</a:t>
            </a:r>
            <a:r>
              <a:rPr lang="zh-CN" altLang="en-US" sz="2000" dirty="0">
                <a:latin typeface="宋体" panose="02010600030101010101" pitchFamily="2" charset="-122"/>
                <a:ea typeface="宋体" panose="02010600030101010101" pitchFamily="2" charset="-122"/>
              </a:rPr>
              <a:t>，包括人名、组织机构名、地理位置、时间、日期、字符值和金额值等。</a:t>
            </a: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① 基于规则的方法</a:t>
            </a: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一般由具有一定领域知识的专家</a:t>
            </a:r>
            <a:r>
              <a:rPr lang="zh-CN" altLang="en-US" sz="2000" dirty="0">
                <a:solidFill>
                  <a:srgbClr val="FF0000"/>
                </a:solidFill>
                <a:latin typeface="宋体" panose="02010600030101010101" pitchFamily="2" charset="-122"/>
                <a:ea typeface="宋体" panose="02010600030101010101" pitchFamily="2" charset="-122"/>
              </a:rPr>
              <a:t>手工构建</a:t>
            </a:r>
            <a:r>
              <a:rPr lang="zh-CN" altLang="en-US" sz="2000" dirty="0">
                <a:latin typeface="宋体" panose="02010600030101010101" pitchFamily="2" charset="-122"/>
                <a:ea typeface="宋体" panose="02010600030101010101" pitchFamily="2" charset="-122"/>
              </a:rPr>
              <a:t>。将规则与文本字符串进行匹配，识别命名实体。在小数据集上可以达到很高的准确率和召回率，但随着数据集的增大，规则集的构建周期变长，并且移植性较差。</a:t>
            </a:r>
          </a:p>
          <a:p>
            <a:pPr>
              <a:lnSpc>
                <a:spcPct val="120000"/>
              </a:lnSpc>
            </a:pP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6204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187614"/>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）实体抽取</a:t>
            </a:r>
          </a:p>
        </p:txBody>
      </p:sp>
      <p:sp>
        <p:nvSpPr>
          <p:cNvPr id="10" name="文本框 9">
            <a:extLst>
              <a:ext uri="{FF2B5EF4-FFF2-40B4-BE49-F238E27FC236}">
                <a16:creationId xmlns:a16="http://schemas.microsoft.com/office/drawing/2014/main" id="{A378CA6B-5230-4FD4-A14B-9734BBECE6F3}"/>
              </a:ext>
            </a:extLst>
          </p:cNvPr>
          <p:cNvSpPr txBox="1"/>
          <p:nvPr/>
        </p:nvSpPr>
        <p:spPr>
          <a:xfrm>
            <a:off x="1273215" y="2770564"/>
            <a:ext cx="9861631" cy="3736600"/>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② 基于统计模型的方法</a:t>
            </a:r>
            <a:endParaRPr lang="en-US" altLang="zh-CN" sz="2000" dirty="0">
              <a:latin typeface="宋体" panose="02010600030101010101" pitchFamily="2" charset="-122"/>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基于统计模型的方法利用完全标注或部分标注的语料进行</a:t>
            </a:r>
            <a:r>
              <a:rPr lang="zh-CN" altLang="en-US" sz="2000" dirty="0">
                <a:solidFill>
                  <a:srgbClr val="FF0000"/>
                </a:solidFill>
                <a:latin typeface="宋体" panose="02010600030101010101" pitchFamily="2" charset="-122"/>
                <a:ea typeface="宋体" panose="02010600030101010101" pitchFamily="2" charset="-122"/>
              </a:rPr>
              <a:t>模型训练</a:t>
            </a:r>
            <a:r>
              <a:rPr lang="zh-CN" altLang="en-US" sz="2000" dirty="0">
                <a:latin typeface="宋体" panose="02010600030101010101" pitchFamily="2" charset="-122"/>
                <a:ea typeface="宋体" panose="02010600030101010101" pitchFamily="2" charset="-122"/>
              </a:rPr>
              <a:t>，主要采用的模型包括隐马尔可夫模型（</a:t>
            </a:r>
            <a:r>
              <a:rPr lang="en-US" altLang="zh-CN" sz="2000" dirty="0">
                <a:latin typeface="宋体" panose="02010600030101010101" pitchFamily="2" charset="-122"/>
                <a:ea typeface="宋体" panose="02010600030101010101" pitchFamily="2" charset="-122"/>
              </a:rPr>
              <a:t>Hidden Markov Model</a:t>
            </a:r>
            <a:r>
              <a:rPr lang="zh-CN" altLang="en-US" sz="2000" dirty="0">
                <a:latin typeface="宋体" panose="02010600030101010101" pitchFamily="2" charset="-122"/>
                <a:ea typeface="宋体" panose="02010600030101010101" pitchFamily="2" charset="-122"/>
              </a:rPr>
              <a:t>）、条件马尔可夫模型（</a:t>
            </a:r>
            <a:r>
              <a:rPr lang="en-US" altLang="zh-CN" sz="2000" dirty="0">
                <a:latin typeface="宋体" panose="02010600030101010101" pitchFamily="2" charset="-122"/>
                <a:ea typeface="宋体" panose="02010600030101010101" pitchFamily="2" charset="-122"/>
              </a:rPr>
              <a:t>Conditional Markov Model</a:t>
            </a:r>
            <a:r>
              <a:rPr lang="zh-CN" altLang="en-US" sz="2000" dirty="0">
                <a:latin typeface="宋体" panose="02010600030101010101" pitchFamily="2" charset="-122"/>
                <a:ea typeface="宋体" panose="02010600030101010101" pitchFamily="2" charset="-122"/>
              </a:rPr>
              <a:t>）、最大熵模型（</a:t>
            </a:r>
            <a:r>
              <a:rPr lang="en-US" altLang="zh-CN" sz="2000" dirty="0">
                <a:latin typeface="宋体" panose="02010600030101010101" pitchFamily="2" charset="-122"/>
                <a:ea typeface="宋体" panose="02010600030101010101" pitchFamily="2" charset="-122"/>
              </a:rPr>
              <a:t>Maximum Entropy Model</a:t>
            </a:r>
            <a:r>
              <a:rPr lang="zh-CN" altLang="en-US" sz="2000" dirty="0">
                <a:latin typeface="宋体" panose="02010600030101010101" pitchFamily="2" charset="-122"/>
                <a:ea typeface="宋体" panose="02010600030101010101" pitchFamily="2" charset="-122"/>
              </a:rPr>
              <a:t>）以及条件随机场模型（</a:t>
            </a:r>
            <a:r>
              <a:rPr lang="en-US" altLang="zh-CN" sz="2000" dirty="0">
                <a:latin typeface="宋体" panose="02010600030101010101" pitchFamily="2" charset="-122"/>
                <a:ea typeface="宋体" panose="02010600030101010101" pitchFamily="2" charset="-122"/>
              </a:rPr>
              <a:t>Conditional Random Fields</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(1) </a:t>
            </a:r>
            <a:r>
              <a:rPr lang="zh-CN" altLang="en-US" sz="2000" dirty="0">
                <a:latin typeface="宋体" panose="02010600030101010101" pitchFamily="2" charset="-122"/>
                <a:ea typeface="宋体" panose="02010600030101010101" pitchFamily="2" charset="-122"/>
              </a:rPr>
              <a:t>训练语料标注</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(2) </a:t>
            </a:r>
            <a:r>
              <a:rPr lang="zh-CN" altLang="en-US" sz="2000" dirty="0">
                <a:latin typeface="宋体" panose="02010600030101010101" pitchFamily="2" charset="-122"/>
                <a:ea typeface="宋体" panose="02010600030101010101" pitchFamily="2" charset="-122"/>
              </a:rPr>
              <a:t>特征定义</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(3) </a:t>
            </a:r>
            <a:r>
              <a:rPr lang="zh-CN" altLang="en-US" sz="2000" dirty="0">
                <a:latin typeface="宋体" panose="02010600030101010101" pitchFamily="2" charset="-122"/>
                <a:ea typeface="宋体" panose="02010600030101010101" pitchFamily="2" charset="-122"/>
              </a:rPr>
              <a:t>模型训练</a:t>
            </a: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8698244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187614"/>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）实体抽取</a:t>
            </a:r>
          </a:p>
        </p:txBody>
      </p:sp>
      <p:sp>
        <p:nvSpPr>
          <p:cNvPr id="10" name="文本框 9">
            <a:extLst>
              <a:ext uri="{FF2B5EF4-FFF2-40B4-BE49-F238E27FC236}">
                <a16:creationId xmlns:a16="http://schemas.microsoft.com/office/drawing/2014/main" id="{A378CA6B-5230-4FD4-A14B-9734BBECE6F3}"/>
              </a:ext>
            </a:extLst>
          </p:cNvPr>
          <p:cNvSpPr txBox="1"/>
          <p:nvPr/>
        </p:nvSpPr>
        <p:spPr>
          <a:xfrm>
            <a:off x="1273215" y="2770564"/>
            <a:ext cx="9861631" cy="262860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③ 基于深度学习的方法</a:t>
            </a:r>
          </a:p>
          <a:p>
            <a:pPr>
              <a:lnSpc>
                <a:spcPct val="120000"/>
              </a:lnSpc>
            </a:pPr>
            <a:r>
              <a:rPr lang="zh-CN" altLang="en-US" sz="2000" dirty="0">
                <a:latin typeface="宋体" panose="02010600030101010101" pitchFamily="2" charset="-122"/>
                <a:ea typeface="宋体" panose="02010600030101010101" pitchFamily="2" charset="-122"/>
              </a:rPr>
              <a:t>    目前，用于命名实体识别的神经网络主要有卷积神经网络（</a:t>
            </a:r>
            <a:r>
              <a:rPr lang="en-US" altLang="zh-CN" sz="2000" dirty="0">
                <a:latin typeface="宋体" panose="02010600030101010101" pitchFamily="2" charset="-122"/>
                <a:ea typeface="宋体" panose="02010600030101010101" pitchFamily="2" charset="-122"/>
              </a:rPr>
              <a:t>Convolutional</a:t>
            </a:r>
          </a:p>
          <a:p>
            <a:pPr>
              <a:lnSpc>
                <a:spcPct val="120000"/>
              </a:lnSpc>
            </a:pPr>
            <a:r>
              <a:rPr lang="en-US" altLang="zh-CN" sz="2000" dirty="0">
                <a:latin typeface="宋体" panose="02010600030101010101" pitchFamily="2" charset="-122"/>
                <a:ea typeface="宋体" panose="02010600030101010101" pitchFamily="2" charset="-122"/>
              </a:rPr>
              <a:t>Neural Network, CNN</a:t>
            </a:r>
            <a:r>
              <a:rPr lang="zh-CN" altLang="en-US" sz="2000" dirty="0">
                <a:latin typeface="宋体" panose="02010600030101010101" pitchFamily="2" charset="-122"/>
                <a:ea typeface="宋体" panose="02010600030101010101" pitchFamily="2" charset="-122"/>
              </a:rPr>
              <a:t>）、循环神经网络（</a:t>
            </a:r>
            <a:r>
              <a:rPr lang="en-US" altLang="zh-CN" sz="2000" dirty="0">
                <a:latin typeface="宋体" panose="02010600030101010101" pitchFamily="2" charset="-122"/>
                <a:ea typeface="宋体" panose="02010600030101010101" pitchFamily="2" charset="-122"/>
              </a:rPr>
              <a:t>Recurrent Neural Network, RNN</a:t>
            </a:r>
            <a:r>
              <a:rPr lang="zh-CN" altLang="en-US" sz="2000" dirty="0">
                <a:latin typeface="宋体" panose="02010600030101010101" pitchFamily="2" charset="-122"/>
                <a:ea typeface="宋体" panose="02010600030101010101" pitchFamily="2" charset="-122"/>
              </a:rPr>
              <a:t>）以及引入注意力机制（</a:t>
            </a:r>
            <a:r>
              <a:rPr lang="en-US" altLang="zh-CN" sz="2000" dirty="0">
                <a:latin typeface="宋体" panose="02010600030101010101" pitchFamily="2" charset="-122"/>
                <a:ea typeface="宋体" panose="02010600030101010101" pitchFamily="2" charset="-122"/>
              </a:rPr>
              <a:t>Attention Mechanism</a:t>
            </a:r>
            <a:r>
              <a:rPr lang="zh-CN" altLang="en-US" sz="2000" dirty="0">
                <a:latin typeface="宋体" panose="02010600030101010101" pitchFamily="2" charset="-122"/>
                <a:ea typeface="宋体" panose="02010600030101010101" pitchFamily="2" charset="-122"/>
              </a:rPr>
              <a:t>）的神经网络。</a:t>
            </a:r>
            <a:endParaRPr lang="en-US" altLang="zh-CN" sz="2000" dirty="0">
              <a:latin typeface="宋体" panose="02010600030101010101" pitchFamily="2" charset="-122"/>
              <a:ea typeface="宋体" panose="02010600030101010101" pitchFamily="2" charset="-122"/>
            </a:endParaRPr>
          </a:p>
          <a:p>
            <a:pPr>
              <a:lnSpc>
                <a:spcPct val="120000"/>
              </a:lnSpc>
            </a:pP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(1) </a:t>
            </a:r>
            <a:r>
              <a:rPr lang="en-US" altLang="zh-CN" sz="2000" dirty="0">
                <a:latin typeface="-apple-system"/>
                <a:ea typeface="宋体" panose="02010600030101010101" pitchFamily="2" charset="-122"/>
              </a:rPr>
              <a:t>LSTM-CRF</a:t>
            </a:r>
            <a:r>
              <a:rPr lang="zh-CN" altLang="en-US" sz="2000" dirty="0">
                <a:latin typeface="宋体" panose="02010600030101010101" pitchFamily="2" charset="-122"/>
                <a:ea typeface="宋体" panose="02010600030101010101" pitchFamily="2" charset="-122"/>
              </a:rPr>
              <a:t>模型</a:t>
            </a:r>
            <a:endParaRPr lang="en-US" altLang="zh-CN" sz="2000" dirty="0">
              <a:latin typeface="宋体" panose="02010600030101010101" pitchFamily="2" charset="-122"/>
              <a:ea typeface="宋体" panose="02010600030101010101" pitchFamily="2" charset="-122"/>
            </a:endParaRPr>
          </a:p>
          <a:p>
            <a:pPr>
              <a:lnSpc>
                <a:spcPct val="120000"/>
              </a:lnSpc>
            </a:pPr>
            <a:r>
              <a:rPr lang="en-US" altLang="zh-CN" sz="2000" dirty="0">
                <a:latin typeface="宋体" panose="02010600030101010101" pitchFamily="2" charset="-122"/>
                <a:ea typeface="宋体" panose="02010600030101010101" pitchFamily="2" charset="-122"/>
              </a:rPr>
              <a:t>(2) </a:t>
            </a:r>
            <a:r>
              <a:rPr lang="en-US" altLang="zh-CN" sz="2000" dirty="0">
                <a:latin typeface="-apple-system"/>
                <a:ea typeface="宋体" panose="02010600030101010101" pitchFamily="2" charset="-122"/>
              </a:rPr>
              <a:t>LSTM-CNNs-CRF</a:t>
            </a:r>
            <a:r>
              <a:rPr lang="zh-CN" altLang="en-US" sz="2000" dirty="0">
                <a:latin typeface="宋体" panose="02010600030101010101" pitchFamily="2" charset="-122"/>
                <a:ea typeface="宋体" panose="02010600030101010101" pitchFamily="2" charset="-122"/>
              </a:rPr>
              <a:t>模型</a:t>
            </a:r>
            <a:endParaRPr lang="en-US" altLang="zh-CN"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71368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）关系抽取</a:t>
            </a:r>
          </a:p>
        </p:txBody>
      </p:sp>
      <p:sp>
        <p:nvSpPr>
          <p:cNvPr id="6" name="文本框 5">
            <a:extLst>
              <a:ext uri="{FF2B5EF4-FFF2-40B4-BE49-F238E27FC236}">
                <a16:creationId xmlns:a16="http://schemas.microsoft.com/office/drawing/2014/main" id="{9FEBCE01-F371-4EB2-AA15-C355063878DA}"/>
              </a:ext>
            </a:extLst>
          </p:cNvPr>
          <p:cNvSpPr txBox="1"/>
          <p:nvPr/>
        </p:nvSpPr>
        <p:spPr>
          <a:xfrm>
            <a:off x="1274858" y="2990483"/>
            <a:ext cx="9861631" cy="1520609"/>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① 基于模板的关系抽取方法</a:t>
            </a:r>
          </a:p>
          <a:p>
            <a:pPr>
              <a:lnSpc>
                <a:spcPct val="120000"/>
              </a:lnSpc>
            </a:pPr>
            <a:r>
              <a:rPr lang="zh-CN" altLang="en-US" sz="2000" dirty="0">
                <a:latin typeface="宋体" panose="02010600030101010101" pitchFamily="2" charset="-122"/>
                <a:ea typeface="宋体" panose="02010600030101010101" pitchFamily="2" charset="-122"/>
              </a:rPr>
              <a:t>    该类方法基于语言学知识，结合语料的特点，由领域专家</a:t>
            </a:r>
            <a:r>
              <a:rPr lang="zh-CN" altLang="en-US" sz="2000" dirty="0">
                <a:solidFill>
                  <a:srgbClr val="FF0000"/>
                </a:solidFill>
                <a:latin typeface="宋体" panose="02010600030101010101" pitchFamily="2" charset="-122"/>
                <a:ea typeface="宋体" panose="02010600030101010101" pitchFamily="2" charset="-122"/>
              </a:rPr>
              <a:t>手工编写模板</a:t>
            </a:r>
            <a:r>
              <a:rPr lang="zh-CN" altLang="en-US" sz="2000" dirty="0">
                <a:latin typeface="宋体" panose="02010600030101010101" pitchFamily="2" charset="-122"/>
                <a:ea typeface="宋体" panose="02010600030101010101" pitchFamily="2" charset="-122"/>
              </a:rPr>
              <a:t>，从文本中匹配具有特定关系的实体。在小规模、限定领域的实体关系抽取问题上，基于模板的方法能够取得较好的效果。</a:t>
            </a:r>
          </a:p>
        </p:txBody>
      </p:sp>
      <p:grpSp>
        <p:nvGrpSpPr>
          <p:cNvPr id="12" name="组合 11">
            <a:extLst>
              <a:ext uri="{FF2B5EF4-FFF2-40B4-BE49-F238E27FC236}">
                <a16:creationId xmlns:a16="http://schemas.microsoft.com/office/drawing/2014/main" id="{CE7D3F6A-03DD-40B5-8EEA-BD164E5E616A}"/>
              </a:ext>
            </a:extLst>
          </p:cNvPr>
          <p:cNvGrpSpPr/>
          <p:nvPr/>
        </p:nvGrpSpPr>
        <p:grpSpPr>
          <a:xfrm>
            <a:off x="625310" y="5050823"/>
            <a:ext cx="10941380" cy="1009129"/>
            <a:chOff x="323017" y="5050823"/>
            <a:chExt cx="10941380" cy="1009129"/>
          </a:xfrm>
        </p:grpSpPr>
        <p:pic>
          <p:nvPicPr>
            <p:cNvPr id="9" name="图片 8">
              <a:extLst>
                <a:ext uri="{FF2B5EF4-FFF2-40B4-BE49-F238E27FC236}">
                  <a16:creationId xmlns:a16="http://schemas.microsoft.com/office/drawing/2014/main" id="{214D4E1F-D686-4260-90B3-2F95F1C16EE1}"/>
                </a:ext>
              </a:extLst>
            </p:cNvPr>
            <p:cNvPicPr>
              <a:picLocks noChangeAspect="1"/>
            </p:cNvPicPr>
            <p:nvPr/>
          </p:nvPicPr>
          <p:blipFill>
            <a:blip r:embed="rId3"/>
            <a:stretch>
              <a:fillRect/>
            </a:stretch>
          </p:blipFill>
          <p:spPr>
            <a:xfrm>
              <a:off x="323017" y="5157196"/>
              <a:ext cx="5983811" cy="902756"/>
            </a:xfrm>
            <a:prstGeom prst="rect">
              <a:avLst/>
            </a:prstGeom>
          </p:spPr>
        </p:pic>
        <p:pic>
          <p:nvPicPr>
            <p:cNvPr id="10" name="图片 9">
              <a:extLst>
                <a:ext uri="{FF2B5EF4-FFF2-40B4-BE49-F238E27FC236}">
                  <a16:creationId xmlns:a16="http://schemas.microsoft.com/office/drawing/2014/main" id="{73E16535-A0A3-4FB7-94D6-52CC88B2D026}"/>
                </a:ext>
              </a:extLst>
            </p:cNvPr>
            <p:cNvPicPr>
              <a:picLocks noChangeAspect="1"/>
            </p:cNvPicPr>
            <p:nvPr/>
          </p:nvPicPr>
          <p:blipFill>
            <a:blip r:embed="rId4"/>
            <a:stretch>
              <a:fillRect/>
            </a:stretch>
          </p:blipFill>
          <p:spPr>
            <a:xfrm>
              <a:off x="7502022" y="5050823"/>
              <a:ext cx="3762375" cy="971550"/>
            </a:xfrm>
            <a:prstGeom prst="rect">
              <a:avLst/>
            </a:prstGeom>
          </p:spPr>
        </p:pic>
        <p:sp>
          <p:nvSpPr>
            <p:cNvPr id="11" name="箭头: 右 10">
              <a:extLst>
                <a:ext uri="{FF2B5EF4-FFF2-40B4-BE49-F238E27FC236}">
                  <a16:creationId xmlns:a16="http://schemas.microsoft.com/office/drawing/2014/main" id="{1EA53448-8ACD-4B57-A0A9-DBCBAE34D73A}"/>
                </a:ext>
              </a:extLst>
            </p:cNvPr>
            <p:cNvSpPr/>
            <p:nvPr/>
          </p:nvSpPr>
          <p:spPr>
            <a:xfrm>
              <a:off x="6205673" y="5496336"/>
              <a:ext cx="1111169" cy="2275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1680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）关系抽取</a:t>
            </a:r>
          </a:p>
        </p:txBody>
      </p:sp>
      <p:sp>
        <p:nvSpPr>
          <p:cNvPr id="6" name="文本框 5">
            <a:extLst>
              <a:ext uri="{FF2B5EF4-FFF2-40B4-BE49-F238E27FC236}">
                <a16:creationId xmlns:a16="http://schemas.microsoft.com/office/drawing/2014/main" id="{9FEBCE01-F371-4EB2-AA15-C355063878DA}"/>
              </a:ext>
            </a:extLst>
          </p:cNvPr>
          <p:cNvSpPr txBox="1"/>
          <p:nvPr/>
        </p:nvSpPr>
        <p:spPr>
          <a:xfrm>
            <a:off x="1274858" y="2990483"/>
            <a:ext cx="9861631" cy="2997937"/>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② 基于监督学习的关系抽取方法（依赖特征工程的方法）</a:t>
            </a:r>
            <a:endParaRPr lang="en-US" altLang="zh-CN" sz="2000" dirty="0">
              <a:latin typeface="宋体" panose="02010600030101010101" pitchFamily="2" charset="-122"/>
              <a:ea typeface="宋体" panose="02010600030101010101" pitchFamily="2" charset="-122"/>
            </a:endParaRPr>
          </a:p>
          <a:p>
            <a:pPr lvl="0">
              <a:lnSpc>
                <a:spcPct val="120000"/>
              </a:lnSpc>
              <a:defRPr/>
            </a:pPr>
            <a:r>
              <a:rPr lang="zh-CN" altLang="en-US" sz="2000" dirty="0">
                <a:latin typeface="宋体" panose="02010600030101010101" pitchFamily="2" charset="-122"/>
                <a:ea typeface="宋体" panose="02010600030101010101" pitchFamily="2" charset="-122"/>
              </a:rPr>
              <a:t>    基于监督学习的关系抽取方法将关系抽取转化为</a:t>
            </a:r>
            <a:r>
              <a:rPr lang="zh-CN" altLang="en-US" sz="2000" dirty="0">
                <a:solidFill>
                  <a:srgbClr val="FF0000"/>
                </a:solidFill>
                <a:latin typeface="宋体" panose="02010600030101010101" pitchFamily="2" charset="-122"/>
                <a:ea typeface="宋体" panose="02010600030101010101" pitchFamily="2" charset="-122"/>
              </a:rPr>
              <a:t>分类问题</a:t>
            </a:r>
            <a:r>
              <a:rPr lang="zh-CN" altLang="en-US" sz="2000" dirty="0">
                <a:latin typeface="宋体" panose="02010600030101010101" pitchFamily="2" charset="-122"/>
                <a:ea typeface="宋体" panose="02010600030101010101" pitchFamily="2" charset="-122"/>
              </a:rPr>
              <a:t>，在大量标注数据的基础上，训练有监督学习模型进行关系抽取。步骤包括：</a:t>
            </a:r>
            <a:endParaRPr lang="en-US" altLang="zh-CN" sz="2000" dirty="0">
              <a:latin typeface="宋体" panose="02010600030101010101" pitchFamily="2" charset="-122"/>
              <a:ea typeface="宋体" panose="02010600030101010101" pitchFamily="2" charset="-122"/>
            </a:endParaRPr>
          </a:p>
          <a:p>
            <a:pPr marL="342900" lvl="0" indent="-342900">
              <a:lnSpc>
                <a:spcPct val="120000"/>
              </a:lnSpc>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预定义关系的类型；</a:t>
            </a:r>
            <a:endParaRPr lang="en-US" altLang="zh-CN" sz="2000" dirty="0">
              <a:latin typeface="宋体" panose="02010600030101010101" pitchFamily="2" charset="-122"/>
              <a:ea typeface="宋体" panose="02010600030101010101" pitchFamily="2" charset="-122"/>
            </a:endParaRPr>
          </a:p>
          <a:p>
            <a:pPr marL="342900" lvl="0" indent="-342900">
              <a:lnSpc>
                <a:spcPct val="120000"/>
              </a:lnSpc>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人工标注数据；</a:t>
            </a:r>
            <a:endParaRPr lang="en-US" altLang="zh-CN" sz="2000" dirty="0">
              <a:latin typeface="宋体" panose="02010600030101010101" pitchFamily="2" charset="-122"/>
              <a:ea typeface="宋体" panose="02010600030101010101" pitchFamily="2" charset="-122"/>
            </a:endParaRPr>
          </a:p>
          <a:p>
            <a:pPr marL="342900" lvl="0" indent="-342900">
              <a:lnSpc>
                <a:spcPct val="120000"/>
              </a:lnSpc>
              <a:buFont typeface="Arial" panose="020B0604020202020204" pitchFamily="34" charset="0"/>
              <a:buChar char="•"/>
              <a:defRPr/>
            </a:pPr>
            <a:r>
              <a:rPr lang="zh-CN" altLang="en-US" sz="2000" dirty="0">
                <a:solidFill>
                  <a:srgbClr val="FF0000"/>
                </a:solidFill>
                <a:latin typeface="宋体" panose="02010600030101010101" pitchFamily="2" charset="-122"/>
                <a:ea typeface="宋体" panose="02010600030101010101" pitchFamily="2" charset="-122"/>
              </a:rPr>
              <a:t>设计关系识别所需的特征</a:t>
            </a:r>
            <a:r>
              <a:rPr lang="zh-CN" altLang="en-US" sz="2000" dirty="0">
                <a:latin typeface="宋体" panose="02010600030101010101" pitchFamily="2" charset="-122"/>
                <a:ea typeface="宋体" panose="02010600030101010101" pitchFamily="2" charset="-122"/>
              </a:rPr>
              <a:t>，一般根据实体所在句子的上下文计算获得；</a:t>
            </a:r>
            <a:endParaRPr lang="en-US" altLang="zh-CN" sz="2000" dirty="0">
              <a:latin typeface="宋体" panose="02010600030101010101" pitchFamily="2" charset="-122"/>
              <a:ea typeface="宋体" panose="02010600030101010101" pitchFamily="2" charset="-122"/>
            </a:endParaRPr>
          </a:p>
          <a:p>
            <a:pPr marL="342900" lvl="0" indent="-342900">
              <a:lnSpc>
                <a:spcPct val="120000"/>
              </a:lnSpc>
              <a:buFont typeface="Arial" panose="020B0604020202020204" pitchFamily="34" charset="0"/>
              <a:buChar char="•"/>
              <a:defRPr/>
            </a:pPr>
            <a:r>
              <a:rPr lang="zh-CN" altLang="en-US" sz="2000" dirty="0">
                <a:latin typeface="宋体" panose="02010600030101010101" pitchFamily="2" charset="-122"/>
                <a:ea typeface="宋体" panose="02010600030101010101" pitchFamily="2" charset="-122"/>
              </a:rPr>
              <a:t>选择分类模型（如支持向量机、神经网络和朴素贝叶斯等），基于标注数据训练模型；对训练的模型进行评估。</a:t>
            </a:r>
          </a:p>
        </p:txBody>
      </p:sp>
      <p:sp>
        <p:nvSpPr>
          <p:cNvPr id="8" name="文本框 7">
            <a:extLst>
              <a:ext uri="{FF2B5EF4-FFF2-40B4-BE49-F238E27FC236}">
                <a16:creationId xmlns:a16="http://schemas.microsoft.com/office/drawing/2014/main" id="{468DA117-E9E7-47E7-A5D8-6D8F68FADB48}"/>
              </a:ext>
            </a:extLst>
          </p:cNvPr>
          <p:cNvSpPr txBox="1"/>
          <p:nvPr/>
        </p:nvSpPr>
        <p:spPr>
          <a:xfrm>
            <a:off x="1273215" y="6163035"/>
            <a:ext cx="10572125" cy="400110"/>
          </a:xfrm>
          <a:prstGeom prst="rect">
            <a:avLst/>
          </a:prstGeom>
          <a:noFill/>
        </p:spPr>
        <p:txBody>
          <a:bodyPr wrap="none" rtlCol="0">
            <a:spAutoFit/>
          </a:bodyPr>
          <a:lstStyle/>
          <a:p>
            <a:r>
              <a:rPr lang="zh-CN" altLang="en-US" sz="2000" dirty="0">
                <a:latin typeface="宋体" panose="02010600030101010101" pitchFamily="2" charset="-122"/>
                <a:ea typeface="宋体" panose="02010600030101010101" pitchFamily="2" charset="-122"/>
              </a:rPr>
              <a:t>基于深度学习的关系抽取方法：</a:t>
            </a:r>
            <a:r>
              <a:rPr lang="en-US" altLang="zh-CN" sz="2000" dirty="0">
                <a:latin typeface="宋体" panose="02010600030101010101" pitchFamily="2" charset="-122"/>
                <a:ea typeface="宋体" panose="02010600030101010101" pitchFamily="2" charset="-122"/>
              </a:rPr>
              <a:t>CR-CNN</a:t>
            </a:r>
            <a:r>
              <a:rPr lang="zh-CN" altLang="en-US" sz="2000" dirty="0">
                <a:latin typeface="宋体" panose="02010600030101010101" pitchFamily="2" charset="-122"/>
                <a:ea typeface="宋体" panose="02010600030101010101" pitchFamily="2" charset="-122"/>
              </a:rPr>
              <a:t>模型、</a:t>
            </a:r>
            <a:r>
              <a:rPr lang="en-US" altLang="zh-CN" sz="2000" dirty="0">
                <a:latin typeface="宋体" panose="02010600030101010101" pitchFamily="2" charset="-122"/>
                <a:ea typeface="宋体" panose="02010600030101010101" pitchFamily="2" charset="-122"/>
              </a:rPr>
              <a:t>Attention CNNs</a:t>
            </a:r>
            <a:r>
              <a:rPr lang="zh-CN" altLang="en-US" sz="2000" dirty="0">
                <a:latin typeface="宋体" panose="02010600030101010101" pitchFamily="2" charset="-122"/>
                <a:ea typeface="宋体" panose="02010600030101010101" pitchFamily="2" charset="-122"/>
              </a:rPr>
              <a:t>模型、</a:t>
            </a:r>
            <a:r>
              <a:rPr lang="en-US" altLang="zh-CN" sz="2000" dirty="0">
                <a:latin typeface="宋体" panose="02010600030101010101" pitchFamily="2" charset="-122"/>
                <a:ea typeface="宋体" panose="02010600030101010101" pitchFamily="2" charset="-122"/>
              </a:rPr>
              <a:t>Attention BLSTM</a:t>
            </a:r>
            <a:r>
              <a:rPr lang="zh-CN" altLang="en-US" sz="2000" dirty="0">
                <a:latin typeface="宋体" panose="02010600030101010101" pitchFamily="2" charset="-122"/>
                <a:ea typeface="宋体" panose="02010600030101010101" pitchFamily="2" charset="-122"/>
              </a:rPr>
              <a:t>模型。</a:t>
            </a:r>
          </a:p>
        </p:txBody>
      </p:sp>
    </p:spTree>
    <p:extLst>
      <p:ext uri="{BB962C8B-B14F-4D97-AF65-F5344CB8AC3E}">
        <p14:creationId xmlns:p14="http://schemas.microsoft.com/office/powerpoint/2010/main" val="3579356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）事件抽取</a:t>
            </a:r>
          </a:p>
        </p:txBody>
      </p:sp>
      <p:sp>
        <p:nvSpPr>
          <p:cNvPr id="6" name="文本框 5">
            <a:extLst>
              <a:ext uri="{FF2B5EF4-FFF2-40B4-BE49-F238E27FC236}">
                <a16:creationId xmlns:a16="http://schemas.microsoft.com/office/drawing/2014/main" id="{E0AD7591-AB4E-46B9-BADA-BFB9FFCDECE2}"/>
              </a:ext>
            </a:extLst>
          </p:cNvPr>
          <p:cNvSpPr txBox="1"/>
          <p:nvPr/>
        </p:nvSpPr>
        <p:spPr>
          <a:xfrm>
            <a:off x="1257077" y="2909460"/>
            <a:ext cx="9861631" cy="4105932"/>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① 事件抽取的流水线方法</a:t>
            </a:r>
            <a:endParaRPr lang="en-US" altLang="zh-CN" sz="200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    流水线方法将事件抽取任务分解为</a:t>
            </a:r>
            <a:r>
              <a:rPr lang="zh-CN" altLang="en-US" sz="2000" dirty="0">
                <a:solidFill>
                  <a:srgbClr val="FF0000"/>
                </a:solidFill>
                <a:latin typeface="宋体" panose="02010600030101010101" pitchFamily="2" charset="-122"/>
                <a:ea typeface="宋体" panose="02010600030101010101" pitchFamily="2" charset="-122"/>
              </a:rPr>
              <a:t>一系列基于分类的子任务</a:t>
            </a:r>
            <a:r>
              <a:rPr lang="zh-CN" altLang="en-US" sz="2000" dirty="0">
                <a:latin typeface="宋体" panose="02010600030101010101" pitchFamily="2" charset="-122"/>
                <a:ea typeface="宋体" panose="02010600030101010101" pitchFamily="2" charset="-122"/>
              </a:rPr>
              <a:t>，包括事件识别、元素抽取、属性分类和可报告性判别；</a:t>
            </a:r>
            <a:r>
              <a:rPr lang="zh-CN" altLang="en-US" sz="2000" dirty="0">
                <a:solidFill>
                  <a:srgbClr val="FF0000"/>
                </a:solidFill>
                <a:latin typeface="宋体" panose="02010600030101010101" pitchFamily="2" charset="-122"/>
                <a:ea typeface="宋体" panose="02010600030101010101" pitchFamily="2" charset="-122"/>
              </a:rPr>
              <a:t>每一个子任务由一个机器学习分类器负责实施</a:t>
            </a:r>
            <a:r>
              <a:rPr lang="zh-CN" altLang="en-US" sz="2000" dirty="0">
                <a:latin typeface="宋体" panose="02010600030101010101" pitchFamily="2" charset="-122"/>
                <a:ea typeface="宋体" panose="02010600030101010101" pitchFamily="2" charset="-122"/>
              </a:rPr>
              <a:t>。一个基本的事件抽取流水线需要的分类器包括：</a:t>
            </a:r>
          </a:p>
          <a:p>
            <a:pPr lvl="0">
              <a:lnSpc>
                <a:spcPct val="120000"/>
              </a:lnSpc>
              <a:defRPr/>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）事件触发词分类器。判断词汇是否为事件触发词，并基于触发词信息对事件类别进行分类。</a:t>
            </a: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）元素分类器。判断词组是否为事件的元素。</a:t>
            </a: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）元素角色分类器。判定事件元素的角色类别。</a:t>
            </a: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4</a:t>
            </a:r>
            <a:r>
              <a:rPr lang="zh-CN" altLang="en-US" sz="2000" dirty="0">
                <a:latin typeface="宋体" panose="02010600030101010101" pitchFamily="2" charset="-122"/>
                <a:ea typeface="宋体" panose="02010600030101010101" pitchFamily="2" charset="-122"/>
              </a:rPr>
              <a:t>）属性分类器。判定事件的属性。</a:t>
            </a: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）可报告性分类器。判定是否存在值得报告的事件实例。</a:t>
            </a:r>
          </a:p>
          <a:p>
            <a:pPr marL="0" marR="0" lvl="0" indent="0" algn="l" defTabSz="914400" rtl="0" eaLnBrk="1" fontAlgn="auto" latinLnBrk="0" hangingPunct="1">
              <a:lnSpc>
                <a:spcPct val="120000"/>
              </a:lnSpc>
              <a:spcBef>
                <a:spcPts val="0"/>
              </a:spcBef>
              <a:spcAft>
                <a:spcPts val="0"/>
              </a:spcAft>
              <a:buClrTx/>
              <a:buSzTx/>
              <a:buFontTx/>
              <a:buNone/>
              <a:tabLst/>
              <a:defRPr/>
            </a:pPr>
            <a:endParaRPr lang="zh-CN" altLang="en-US" sz="20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64143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977745" y="3075057"/>
            <a:ext cx="2236510"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发展历程</a:t>
            </a:r>
          </a:p>
        </p:txBody>
      </p:sp>
    </p:spTree>
    <p:extLst>
      <p:ext uri="{BB962C8B-B14F-4D97-AF65-F5344CB8AC3E}">
        <p14:creationId xmlns:p14="http://schemas.microsoft.com/office/powerpoint/2010/main" val="3777696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185761"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面向非结构化数据的知识抽取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3</a:t>
            </a:r>
            <a:r>
              <a:rPr lang="zh-CN" altLang="en-US" sz="2400" dirty="0">
                <a:latin typeface="宋体" panose="02010600030101010101" pitchFamily="2" charset="-122"/>
                <a:ea typeface="宋体" panose="02010600030101010101" pitchFamily="2" charset="-122"/>
              </a:rPr>
              <a:t>）事件抽取</a:t>
            </a:r>
          </a:p>
        </p:txBody>
      </p:sp>
      <p:sp>
        <p:nvSpPr>
          <p:cNvPr id="10" name="文本框 9">
            <a:extLst>
              <a:ext uri="{FF2B5EF4-FFF2-40B4-BE49-F238E27FC236}">
                <a16:creationId xmlns:a16="http://schemas.microsoft.com/office/drawing/2014/main" id="{2E23A781-F1B2-47FC-94DD-1283ACB7F322}"/>
              </a:ext>
            </a:extLst>
          </p:cNvPr>
          <p:cNvSpPr txBox="1"/>
          <p:nvPr/>
        </p:nvSpPr>
        <p:spPr>
          <a:xfrm>
            <a:off x="1257077" y="2909460"/>
            <a:ext cx="9861631" cy="781945"/>
          </a:xfrm>
          <a:prstGeom prst="rect">
            <a:avLst/>
          </a:prstGeom>
          <a:noFill/>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② 事件的联合抽取方法</a:t>
            </a:r>
            <a:endParaRPr lang="en-US" altLang="zh-CN" sz="2000" dirty="0">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2000" dirty="0">
                <a:latin typeface="宋体" panose="02010600030101010101" pitchFamily="2" charset="-122"/>
                <a:ea typeface="宋体" panose="02010600030101010101" pitchFamily="2" charset="-122"/>
              </a:rPr>
              <a:t>    在联合抽取方法中，事件的所有相关信息会通过一个模型同时抽取出来。</a:t>
            </a:r>
          </a:p>
        </p:txBody>
      </p:sp>
      <p:pic>
        <p:nvPicPr>
          <p:cNvPr id="11" name="图片 10">
            <a:extLst>
              <a:ext uri="{FF2B5EF4-FFF2-40B4-BE49-F238E27FC236}">
                <a16:creationId xmlns:a16="http://schemas.microsoft.com/office/drawing/2014/main" id="{669BFADF-3DD7-4B44-85C9-CFF41AFCFDB8}"/>
              </a:ext>
            </a:extLst>
          </p:cNvPr>
          <p:cNvPicPr>
            <a:picLocks noChangeAspect="1"/>
          </p:cNvPicPr>
          <p:nvPr/>
        </p:nvPicPr>
        <p:blipFill>
          <a:blip r:embed="rId4"/>
          <a:stretch>
            <a:fillRect/>
          </a:stretch>
        </p:blipFill>
        <p:spPr>
          <a:xfrm>
            <a:off x="2454753" y="3646099"/>
            <a:ext cx="6376731" cy="2902931"/>
          </a:xfrm>
          <a:prstGeom prst="rect">
            <a:avLst/>
          </a:prstGeom>
        </p:spPr>
      </p:pic>
    </p:spTree>
    <p:extLst>
      <p:ext uri="{BB962C8B-B14F-4D97-AF65-F5344CB8AC3E}">
        <p14:creationId xmlns:p14="http://schemas.microsoft.com/office/powerpoint/2010/main" val="674318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3877985"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877437"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）直接映射</a:t>
            </a:r>
          </a:p>
        </p:txBody>
      </p:sp>
      <p:sp>
        <p:nvSpPr>
          <p:cNvPr id="8" name="文本框 7">
            <a:extLst>
              <a:ext uri="{FF2B5EF4-FFF2-40B4-BE49-F238E27FC236}">
                <a16:creationId xmlns:a16="http://schemas.microsoft.com/office/drawing/2014/main" id="{32270E60-5939-41D9-9C1B-A3C2DB34B920}"/>
              </a:ext>
            </a:extLst>
          </p:cNvPr>
          <p:cNvSpPr txBox="1"/>
          <p:nvPr/>
        </p:nvSpPr>
        <p:spPr>
          <a:xfrm>
            <a:off x="1553902" y="3074725"/>
            <a:ext cx="10101804" cy="2628605"/>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直接映射将关系数据库表结构和数据</a:t>
            </a:r>
            <a:r>
              <a:rPr lang="zh-CN" altLang="en-US" sz="2000" dirty="0">
                <a:solidFill>
                  <a:srgbClr val="FF0000"/>
                </a:solidFill>
                <a:latin typeface="宋体" panose="02010600030101010101" pitchFamily="2" charset="-122"/>
                <a:ea typeface="宋体" panose="02010600030101010101" pitchFamily="2" charset="-122"/>
              </a:rPr>
              <a:t>直接转换</a:t>
            </a:r>
            <a:r>
              <a:rPr lang="zh-CN" altLang="en-US" sz="2000" dirty="0">
                <a:latin typeface="宋体" panose="02010600030101010101" pitchFamily="2" charset="-122"/>
                <a:ea typeface="宋体" panose="02010600030101010101" pitchFamily="2" charset="-122"/>
              </a:rPr>
              <a:t>为</a:t>
            </a:r>
            <a:r>
              <a:rPr lang="en-US" altLang="zh-CN" sz="2000" dirty="0">
                <a:latin typeface="宋体" panose="02010600030101010101" pitchFamily="2" charset="-122"/>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图，关系数据库的数据结构</a:t>
            </a:r>
          </a:p>
          <a:p>
            <a:pPr>
              <a:lnSpc>
                <a:spcPct val="120000"/>
              </a:lnSpc>
            </a:pPr>
            <a:r>
              <a:rPr lang="zh-CN" altLang="en-US" sz="2000" dirty="0">
                <a:latin typeface="宋体" panose="02010600030101010101" pitchFamily="2" charset="-122"/>
                <a:ea typeface="宋体" panose="02010600030101010101" pitchFamily="2" charset="-122"/>
              </a:rPr>
              <a:t>直接反映在</a:t>
            </a:r>
            <a:r>
              <a:rPr lang="en-US" altLang="zh-CN" sz="2000" dirty="0">
                <a:latin typeface="宋体" panose="02010600030101010101" pitchFamily="2" charset="-122"/>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图中。直接映射的基本规则包括：</a:t>
            </a:r>
          </a:p>
          <a:p>
            <a:pPr marL="342900"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数据库中的表映射为</a:t>
            </a:r>
            <a:r>
              <a:rPr lang="en-US" altLang="zh-CN" sz="2000" dirty="0">
                <a:latin typeface="宋体" panose="02010600030101010101" pitchFamily="2" charset="-122"/>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类；</a:t>
            </a:r>
          </a:p>
          <a:p>
            <a:pPr marL="342900"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数据库中表的列映射为</a:t>
            </a:r>
            <a:r>
              <a:rPr lang="en-US" altLang="zh-CN" sz="2000" dirty="0">
                <a:latin typeface="宋体" panose="02010600030101010101" pitchFamily="2" charset="-122"/>
                <a:ea typeface="宋体" panose="02010600030101010101" pitchFamily="2" charset="-122"/>
              </a:rPr>
              <a:t>RDF</a:t>
            </a:r>
            <a:r>
              <a:rPr lang="zh-CN" altLang="en-US" sz="2000" dirty="0">
                <a:latin typeface="宋体" panose="02010600030101010101" pitchFamily="2" charset="-122"/>
                <a:ea typeface="宋体" panose="02010600030101010101" pitchFamily="2" charset="-122"/>
              </a:rPr>
              <a:t>属性；</a:t>
            </a:r>
          </a:p>
          <a:p>
            <a:pPr marL="342900"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数据库表中每一行映射为一个资源或实体，创建</a:t>
            </a:r>
            <a:r>
              <a:rPr lang="en-US" altLang="zh-CN" sz="2000" dirty="0">
                <a:latin typeface="宋体" panose="02010600030101010101" pitchFamily="2" charset="-122"/>
                <a:ea typeface="宋体" panose="02010600030101010101" pitchFamily="2" charset="-122"/>
              </a:rPr>
              <a:t>IRI</a:t>
            </a:r>
            <a:r>
              <a:rPr lang="zh-CN" altLang="en-US" sz="2000" dirty="0">
                <a:latin typeface="宋体" panose="02010600030101010101" pitchFamily="2" charset="-122"/>
                <a:ea typeface="宋体" panose="02010600030101010101" pitchFamily="2" charset="-122"/>
              </a:rPr>
              <a:t>；</a:t>
            </a:r>
          </a:p>
          <a:p>
            <a:pPr marL="342900" indent="-342900">
              <a:lnSpc>
                <a:spcPct val="120000"/>
              </a:lnSpc>
              <a:buFont typeface="Arial" panose="020B0604020202020204" pitchFamily="34" charset="0"/>
              <a:buChar char="•"/>
            </a:pPr>
            <a:r>
              <a:rPr lang="zh-CN" altLang="en-US" sz="2000" dirty="0">
                <a:latin typeface="宋体" panose="02010600030101010101" pitchFamily="2" charset="-122"/>
                <a:ea typeface="宋体" panose="02010600030101010101" pitchFamily="2" charset="-122"/>
              </a:rPr>
              <a:t>数据库表中每个单元格的值映射为一个文字值（</a:t>
            </a:r>
            <a:r>
              <a:rPr lang="en-US" altLang="zh-CN" sz="2000" dirty="0">
                <a:latin typeface="宋体" panose="02010600030101010101" pitchFamily="2" charset="-122"/>
                <a:ea typeface="宋体" panose="02010600030101010101" pitchFamily="2" charset="-122"/>
              </a:rPr>
              <a:t>Literal Value</a:t>
            </a:r>
            <a:r>
              <a:rPr lang="zh-CN" altLang="en-US" sz="2000" dirty="0">
                <a:latin typeface="宋体" panose="02010600030101010101" pitchFamily="2" charset="-122"/>
                <a:ea typeface="宋体" panose="02010600030101010101" pitchFamily="2" charset="-122"/>
              </a:rPr>
              <a:t>）；如果单元格的值对应一个外键，则将其替换为外键值指向的资源或实体的</a:t>
            </a:r>
            <a:r>
              <a:rPr lang="en-US" altLang="zh-CN" sz="2000" dirty="0">
                <a:latin typeface="宋体" panose="02010600030101010101" pitchFamily="2" charset="-122"/>
                <a:ea typeface="宋体" panose="02010600030101010101" pitchFamily="2" charset="-122"/>
              </a:rPr>
              <a:t>IRI</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417940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3877985"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1415772"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R2RML</a:t>
            </a:r>
            <a:endParaRPr lang="zh-CN" altLang="en-US" sz="2400" dirty="0">
              <a:latin typeface="宋体" panose="02010600030101010101" pitchFamily="2" charset="-122"/>
              <a:ea typeface="宋体" panose="02010600030101010101" pitchFamily="2" charset="-122"/>
            </a:endParaRPr>
          </a:p>
        </p:txBody>
      </p:sp>
      <p:sp>
        <p:nvSpPr>
          <p:cNvPr id="8" name="文本框 7">
            <a:extLst>
              <a:ext uri="{FF2B5EF4-FFF2-40B4-BE49-F238E27FC236}">
                <a16:creationId xmlns:a16="http://schemas.microsoft.com/office/drawing/2014/main" id="{AC9FB87E-3150-4C0F-99D3-1C06822F5CD4}"/>
              </a:ext>
            </a:extLst>
          </p:cNvPr>
          <p:cNvSpPr txBox="1"/>
          <p:nvPr/>
        </p:nvSpPr>
        <p:spPr>
          <a:xfrm>
            <a:off x="1641323" y="2967335"/>
            <a:ext cx="9389350" cy="2308324"/>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R2RML</a:t>
            </a:r>
            <a:r>
              <a:rPr lang="zh-CN" altLang="en-US" sz="2400" dirty="0">
                <a:latin typeface="宋体" panose="02010600030101010101" pitchFamily="2" charset="-122"/>
                <a:ea typeface="宋体" panose="02010600030101010101" pitchFamily="2" charset="-122"/>
              </a:rPr>
              <a:t>映射语言是一种用于表示从关系数据库到</a:t>
            </a:r>
            <a:r>
              <a:rPr lang="en-US" altLang="zh-CN" sz="2400" dirty="0">
                <a:latin typeface="宋体" panose="02010600030101010101" pitchFamily="2" charset="-122"/>
                <a:ea typeface="宋体" panose="02010600030101010101" pitchFamily="2" charset="-122"/>
              </a:rPr>
              <a:t>RDF</a:t>
            </a:r>
            <a:r>
              <a:rPr lang="zh-CN" altLang="en-US" sz="2400" dirty="0">
                <a:latin typeface="宋体" panose="02010600030101010101" pitchFamily="2" charset="-122"/>
                <a:ea typeface="宋体" panose="02010600030101010101" pitchFamily="2" charset="-122"/>
              </a:rPr>
              <a:t>数据集的自定义映射的语言。可以基于用户</a:t>
            </a:r>
            <a:r>
              <a:rPr lang="zh-CN" altLang="en-US" sz="2400" dirty="0">
                <a:solidFill>
                  <a:srgbClr val="FF0000"/>
                </a:solidFill>
                <a:latin typeface="宋体" panose="02010600030101010101" pitchFamily="2" charset="-122"/>
                <a:ea typeface="宋体" panose="02010600030101010101" pitchFamily="2" charset="-122"/>
              </a:rPr>
              <a:t>自定义的结构和目标词汇</a:t>
            </a:r>
            <a:r>
              <a:rPr lang="zh-CN" altLang="en-US" sz="2400" dirty="0">
                <a:latin typeface="宋体" panose="02010600030101010101" pitchFamily="2" charset="-122"/>
                <a:ea typeface="宋体" panose="02010600030101010101" pitchFamily="2" charset="-122"/>
              </a:rPr>
              <a:t>表示原有的关</a:t>
            </a:r>
          </a:p>
          <a:p>
            <a:r>
              <a:rPr lang="zh-CN" altLang="en-US" sz="2400" dirty="0">
                <a:latin typeface="宋体" panose="02010600030101010101" pitchFamily="2" charset="-122"/>
                <a:ea typeface="宋体" panose="02010600030101010101" pitchFamily="2" charset="-122"/>
              </a:rPr>
              <a:t>系型数据。</a:t>
            </a:r>
            <a:endParaRPr lang="en-US" altLang="zh-CN" sz="2400" dirty="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R2RML </a:t>
            </a:r>
            <a:r>
              <a:rPr lang="zh-CN" altLang="en-US" sz="2400" dirty="0">
                <a:latin typeface="宋体" panose="02010600030101010101" pitchFamily="2" charset="-122"/>
                <a:ea typeface="宋体" panose="02010600030101010101" pitchFamily="2" charset="-122"/>
              </a:rPr>
              <a:t>映射的输入是符合该模式的关系数据库，输出是采用目标词汇表中谓词和类型描述的</a:t>
            </a:r>
            <a:r>
              <a:rPr lang="en-US" altLang="zh-CN" sz="2400" dirty="0">
                <a:latin typeface="宋体" panose="02010600030101010101" pitchFamily="2" charset="-122"/>
                <a:ea typeface="宋体" panose="02010600030101010101" pitchFamily="2" charset="-122"/>
              </a:rPr>
              <a:t>RDF</a:t>
            </a:r>
            <a:r>
              <a:rPr lang="zh-CN" altLang="en-US" sz="2400" dirty="0">
                <a:latin typeface="宋体" panose="02010600030101010101" pitchFamily="2" charset="-122"/>
                <a:ea typeface="宋体" panose="02010600030101010101" pitchFamily="2" charset="-122"/>
              </a:rPr>
              <a:t>数据集。</a:t>
            </a:r>
          </a:p>
        </p:txBody>
      </p:sp>
    </p:spTree>
    <p:extLst>
      <p:ext uri="{BB962C8B-B14F-4D97-AF65-F5344CB8AC3E}">
        <p14:creationId xmlns:p14="http://schemas.microsoft.com/office/powerpoint/2010/main" val="1521702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339650"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面向半结构化数据的知识抽取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4339650"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）面向百科类数据的知识抽取</a:t>
            </a:r>
          </a:p>
        </p:txBody>
      </p:sp>
      <p:pic>
        <p:nvPicPr>
          <p:cNvPr id="6" name="图片 5">
            <a:extLst>
              <a:ext uri="{FF2B5EF4-FFF2-40B4-BE49-F238E27FC236}">
                <a16:creationId xmlns:a16="http://schemas.microsoft.com/office/drawing/2014/main" id="{D6314226-25C0-4B64-A29B-80A469D21E9E}"/>
              </a:ext>
            </a:extLst>
          </p:cNvPr>
          <p:cNvPicPr>
            <a:picLocks noChangeAspect="1"/>
          </p:cNvPicPr>
          <p:nvPr/>
        </p:nvPicPr>
        <p:blipFill>
          <a:blip r:embed="rId4"/>
          <a:stretch>
            <a:fillRect/>
          </a:stretch>
        </p:blipFill>
        <p:spPr>
          <a:xfrm>
            <a:off x="5775768" y="1011317"/>
            <a:ext cx="6410014" cy="5846684"/>
          </a:xfrm>
          <a:prstGeom prst="rect">
            <a:avLst/>
          </a:prstGeom>
        </p:spPr>
      </p:pic>
      <p:sp>
        <p:nvSpPr>
          <p:cNvPr id="9" name="文本框 8">
            <a:extLst>
              <a:ext uri="{FF2B5EF4-FFF2-40B4-BE49-F238E27FC236}">
                <a16:creationId xmlns:a16="http://schemas.microsoft.com/office/drawing/2014/main" id="{210C9D8A-6B53-4892-A7AA-0C927D243198}"/>
              </a:ext>
            </a:extLst>
          </p:cNvPr>
          <p:cNvSpPr txBox="1"/>
          <p:nvPr/>
        </p:nvSpPr>
        <p:spPr>
          <a:xfrm>
            <a:off x="1621474" y="4058250"/>
            <a:ext cx="3643131" cy="400110"/>
          </a:xfrm>
          <a:prstGeom prst="rect">
            <a:avLst/>
          </a:prstGeom>
          <a:noFill/>
        </p:spPr>
        <p:txBody>
          <a:bodyPr wrap="square">
            <a:spAutoFit/>
          </a:bodyPr>
          <a:lstStyle/>
          <a:p>
            <a:r>
              <a:rPr lang="en-US" altLang="zh-CN" sz="2000" dirty="0" err="1"/>
              <a:t>DBpedia</a:t>
            </a:r>
            <a:r>
              <a:rPr lang="en-US" altLang="zh-CN" sz="2000" dirty="0"/>
              <a:t> </a:t>
            </a:r>
            <a:r>
              <a:rPr lang="zh-CN" altLang="en-US" sz="2000" dirty="0"/>
              <a:t>知识抽取的总体框架</a:t>
            </a:r>
          </a:p>
        </p:txBody>
      </p:sp>
    </p:spTree>
    <p:extLst>
      <p:ext uri="{BB962C8B-B14F-4D97-AF65-F5344CB8AC3E}">
        <p14:creationId xmlns:p14="http://schemas.microsoft.com/office/powerpoint/2010/main" val="11241335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知识抽取</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4339650"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面向半结构化数据的知识抽取</a:t>
            </a:r>
          </a:p>
        </p:txBody>
      </p:sp>
      <p:sp>
        <p:nvSpPr>
          <p:cNvPr id="5" name="文本框 4">
            <a:extLst>
              <a:ext uri="{FF2B5EF4-FFF2-40B4-BE49-F238E27FC236}">
                <a16:creationId xmlns:a16="http://schemas.microsoft.com/office/drawing/2014/main" id="{5CF5AD65-0DE2-4869-BDA4-639067EE25FB}"/>
              </a:ext>
            </a:extLst>
          </p:cNvPr>
          <p:cNvSpPr txBox="1"/>
          <p:nvPr/>
        </p:nvSpPr>
        <p:spPr>
          <a:xfrm>
            <a:off x="1273215" y="2338086"/>
            <a:ext cx="3877985" cy="461665"/>
          </a:xfrm>
          <a:prstGeom prst="rect">
            <a:avLst/>
          </a:prstGeom>
          <a:noFill/>
        </p:spPr>
        <p:txBody>
          <a:bodyPr wrap="none" rtlCol="0">
            <a:spAutoFit/>
          </a:bodyPr>
          <a:lstStyle/>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）面向</a:t>
            </a:r>
            <a:r>
              <a:rPr lang="en-US" altLang="zh-CN" sz="2400" dirty="0">
                <a:latin typeface="宋体" panose="02010600030101010101" pitchFamily="2" charset="-122"/>
                <a:ea typeface="宋体" panose="02010600030101010101" pitchFamily="2" charset="-122"/>
              </a:rPr>
              <a:t>Web</a:t>
            </a:r>
            <a:r>
              <a:rPr lang="zh-CN" altLang="en-US" sz="2400" dirty="0">
                <a:latin typeface="宋体" panose="02010600030101010101" pitchFamily="2" charset="-122"/>
                <a:ea typeface="宋体" panose="02010600030101010101" pitchFamily="2" charset="-122"/>
              </a:rPr>
              <a:t>网页的知识抽取</a:t>
            </a:r>
          </a:p>
        </p:txBody>
      </p:sp>
      <p:sp>
        <p:nvSpPr>
          <p:cNvPr id="8" name="文本框 7">
            <a:extLst>
              <a:ext uri="{FF2B5EF4-FFF2-40B4-BE49-F238E27FC236}">
                <a16:creationId xmlns:a16="http://schemas.microsoft.com/office/drawing/2014/main" id="{94F70202-3732-4792-8342-0FEA176D56DB}"/>
              </a:ext>
            </a:extLst>
          </p:cNvPr>
          <p:cNvSpPr txBox="1"/>
          <p:nvPr/>
        </p:nvSpPr>
        <p:spPr>
          <a:xfrm>
            <a:off x="1641323" y="3016755"/>
            <a:ext cx="9667143" cy="707886"/>
          </a:xfrm>
          <a:prstGeom prst="rect">
            <a:avLst/>
          </a:prstGeom>
          <a:noFill/>
        </p:spPr>
        <p:txBody>
          <a:bodyPr wrap="square">
            <a:spAutoFit/>
          </a:bodyPr>
          <a:lstStyle/>
          <a:p>
            <a:r>
              <a:rPr lang="zh-CN" altLang="en-US" sz="2000" dirty="0">
                <a:latin typeface="宋体" panose="02010600030101010101" pitchFamily="2" charset="-122"/>
                <a:ea typeface="宋体" panose="02010600030101010101" pitchFamily="2" charset="-122"/>
              </a:rPr>
              <a:t>从网页中获取结构化信息一般通过包装器实现，包装器是能够将数据从</a:t>
            </a:r>
            <a:r>
              <a:rPr lang="en-US" altLang="zh-CN" sz="2000" dirty="0">
                <a:latin typeface="宋体" panose="02010600030101010101" pitchFamily="2" charset="-122"/>
                <a:ea typeface="宋体" panose="02010600030101010101" pitchFamily="2" charset="-122"/>
              </a:rPr>
              <a:t>HTML</a:t>
            </a:r>
            <a:r>
              <a:rPr lang="zh-CN" altLang="en-US" sz="2000" dirty="0">
                <a:latin typeface="宋体" panose="02010600030101010101" pitchFamily="2" charset="-122"/>
                <a:ea typeface="宋体" panose="02010600030101010101" pitchFamily="2" charset="-122"/>
              </a:rPr>
              <a:t>网页中抽取出来，并将它们还原为结构化数据的软件程序。</a:t>
            </a:r>
          </a:p>
        </p:txBody>
      </p:sp>
      <p:pic>
        <p:nvPicPr>
          <p:cNvPr id="9" name="图片 8">
            <a:extLst>
              <a:ext uri="{FF2B5EF4-FFF2-40B4-BE49-F238E27FC236}">
                <a16:creationId xmlns:a16="http://schemas.microsoft.com/office/drawing/2014/main" id="{4822C96C-A7D2-4C95-A65E-E116B032474B}"/>
              </a:ext>
            </a:extLst>
          </p:cNvPr>
          <p:cNvPicPr>
            <a:picLocks noChangeAspect="1"/>
          </p:cNvPicPr>
          <p:nvPr/>
        </p:nvPicPr>
        <p:blipFill>
          <a:blip r:embed="rId3"/>
          <a:stretch>
            <a:fillRect/>
          </a:stretch>
        </p:blipFill>
        <p:spPr>
          <a:xfrm>
            <a:off x="2477813" y="3767554"/>
            <a:ext cx="6270103" cy="3071503"/>
          </a:xfrm>
          <a:prstGeom prst="rect">
            <a:avLst/>
          </a:prstGeom>
        </p:spPr>
      </p:pic>
    </p:spTree>
    <p:extLst>
      <p:ext uri="{BB962C8B-B14F-4D97-AF65-F5344CB8AC3E}">
        <p14:creationId xmlns:p14="http://schemas.microsoft.com/office/powerpoint/2010/main" val="925397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知识挖掘</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3570208"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知识内容挖掘：实体链接</a:t>
            </a:r>
          </a:p>
        </p:txBody>
      </p:sp>
      <p:sp>
        <p:nvSpPr>
          <p:cNvPr id="8" name="文本框 7">
            <a:extLst>
              <a:ext uri="{FF2B5EF4-FFF2-40B4-BE49-F238E27FC236}">
                <a16:creationId xmlns:a16="http://schemas.microsoft.com/office/drawing/2014/main" id="{F3E2E7FB-43D8-49D0-9E80-8FF345219F1A}"/>
              </a:ext>
            </a:extLst>
          </p:cNvPr>
          <p:cNvSpPr txBox="1"/>
          <p:nvPr/>
        </p:nvSpPr>
        <p:spPr>
          <a:xfrm>
            <a:off x="1273214" y="2222936"/>
            <a:ext cx="10174147" cy="1545872"/>
          </a:xfrm>
          <a:prstGeom prst="rect">
            <a:avLst/>
          </a:prstGeom>
          <a:noFill/>
        </p:spPr>
        <p:txBody>
          <a:bodyPr wrap="square">
            <a:spAutoFit/>
          </a:bodyPr>
          <a:lstStyle/>
          <a:p>
            <a:pPr>
              <a:lnSpc>
                <a:spcPct val="120000"/>
              </a:lnSpc>
            </a:pPr>
            <a:r>
              <a:rPr lang="zh-CN" altLang="en-US" sz="2000" dirty="0"/>
              <a:t>实体链接是指将文本中的实体指称（</a:t>
            </a:r>
            <a:r>
              <a:rPr lang="en-US" altLang="zh-CN" sz="2000" dirty="0"/>
              <a:t>Mention</a:t>
            </a:r>
            <a:r>
              <a:rPr lang="zh-CN" altLang="en-US" sz="2000" dirty="0"/>
              <a:t>）链向其在给定知识库中目标实体的过程。实体链接可以将文本数据转化为有实体标注的形式，建立文本与知识库的联系，可以为进一步文本分析和处理提供基础。</a:t>
            </a:r>
            <a:endParaRPr lang="en-US" altLang="zh-CN" sz="2000" dirty="0"/>
          </a:p>
          <a:p>
            <a:pPr>
              <a:lnSpc>
                <a:spcPct val="120000"/>
              </a:lnSpc>
            </a:pPr>
            <a:endParaRPr lang="en-US" altLang="zh-CN" sz="2000" dirty="0"/>
          </a:p>
        </p:txBody>
      </p:sp>
      <p:pic>
        <p:nvPicPr>
          <p:cNvPr id="9" name="图片 8">
            <a:extLst>
              <a:ext uri="{FF2B5EF4-FFF2-40B4-BE49-F238E27FC236}">
                <a16:creationId xmlns:a16="http://schemas.microsoft.com/office/drawing/2014/main" id="{93CCF0A7-C1EA-48C8-ADE4-FBA037F884D8}"/>
              </a:ext>
            </a:extLst>
          </p:cNvPr>
          <p:cNvPicPr>
            <a:picLocks noChangeAspect="1"/>
          </p:cNvPicPr>
          <p:nvPr/>
        </p:nvPicPr>
        <p:blipFill>
          <a:blip r:embed="rId3"/>
          <a:stretch>
            <a:fillRect/>
          </a:stretch>
        </p:blipFill>
        <p:spPr>
          <a:xfrm>
            <a:off x="5903933" y="3037228"/>
            <a:ext cx="5014853" cy="3801184"/>
          </a:xfrm>
          <a:prstGeom prst="rect">
            <a:avLst/>
          </a:prstGeom>
        </p:spPr>
      </p:pic>
      <p:sp>
        <p:nvSpPr>
          <p:cNvPr id="11" name="文本框 10">
            <a:extLst>
              <a:ext uri="{FF2B5EF4-FFF2-40B4-BE49-F238E27FC236}">
                <a16:creationId xmlns:a16="http://schemas.microsoft.com/office/drawing/2014/main" id="{40DA553D-D31C-42B0-98E8-465723CC5ED8}"/>
              </a:ext>
            </a:extLst>
          </p:cNvPr>
          <p:cNvSpPr txBox="1"/>
          <p:nvPr/>
        </p:nvSpPr>
        <p:spPr>
          <a:xfrm>
            <a:off x="1273214" y="4136563"/>
            <a:ext cx="3912244" cy="1400512"/>
          </a:xfrm>
          <a:prstGeom prst="rect">
            <a:avLst/>
          </a:prstGeom>
          <a:noFill/>
        </p:spPr>
        <p:txBody>
          <a:bodyPr wrap="square">
            <a:spAutoFit/>
          </a:bodyPr>
          <a:lstStyle/>
          <a:p>
            <a:pPr>
              <a:lnSpc>
                <a:spcPct val="120000"/>
              </a:lnSpc>
            </a:pPr>
            <a:r>
              <a:rPr lang="zh-CN" altLang="en-US" sz="1800" dirty="0"/>
              <a:t>实体链接的基本流程包括</a:t>
            </a:r>
            <a:r>
              <a:rPr lang="zh-CN" altLang="en-US" sz="1800" dirty="0">
                <a:solidFill>
                  <a:srgbClr val="FF0000"/>
                </a:solidFill>
              </a:rPr>
              <a:t>实体指称识别</a:t>
            </a:r>
            <a:r>
              <a:rPr lang="zh-CN" altLang="en-US" sz="1800" dirty="0"/>
              <a:t>、</a:t>
            </a:r>
            <a:r>
              <a:rPr lang="zh-CN" altLang="en-US" sz="1800" dirty="0">
                <a:solidFill>
                  <a:srgbClr val="FF0000"/>
                </a:solidFill>
              </a:rPr>
              <a:t>候选实体生成</a:t>
            </a:r>
            <a:r>
              <a:rPr lang="zh-CN" altLang="en-US" sz="1800" dirty="0"/>
              <a:t>和</a:t>
            </a:r>
            <a:r>
              <a:rPr lang="zh-CN" altLang="en-US" sz="1800" dirty="0">
                <a:solidFill>
                  <a:srgbClr val="FF0000"/>
                </a:solidFill>
              </a:rPr>
              <a:t>候选实体消歧</a:t>
            </a:r>
            <a:r>
              <a:rPr lang="zh-CN" altLang="en-US" sz="1800" dirty="0"/>
              <a:t>三个步骤，每个步骤都可以采用不同的技术和方法。</a:t>
            </a:r>
          </a:p>
        </p:txBody>
      </p:sp>
    </p:spTree>
    <p:extLst>
      <p:ext uri="{BB962C8B-B14F-4D97-AF65-F5344CB8AC3E}">
        <p14:creationId xmlns:p14="http://schemas.microsoft.com/office/powerpoint/2010/main" val="20823167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知识挖掘</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3570208"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知识内容挖掘：实体链接</a:t>
            </a:r>
          </a:p>
        </p:txBody>
      </p:sp>
      <p:pic>
        <p:nvPicPr>
          <p:cNvPr id="5" name="图片 4">
            <a:extLst>
              <a:ext uri="{FF2B5EF4-FFF2-40B4-BE49-F238E27FC236}">
                <a16:creationId xmlns:a16="http://schemas.microsoft.com/office/drawing/2014/main" id="{5E7764BC-20A6-4120-AF82-F545CD7CA521}"/>
              </a:ext>
            </a:extLst>
          </p:cNvPr>
          <p:cNvPicPr>
            <a:picLocks noChangeAspect="1"/>
          </p:cNvPicPr>
          <p:nvPr/>
        </p:nvPicPr>
        <p:blipFill>
          <a:blip r:embed="rId3"/>
          <a:stretch>
            <a:fillRect/>
          </a:stretch>
        </p:blipFill>
        <p:spPr>
          <a:xfrm>
            <a:off x="4843422" y="1293846"/>
            <a:ext cx="7348577" cy="5564154"/>
          </a:xfrm>
          <a:prstGeom prst="rect">
            <a:avLst/>
          </a:prstGeom>
        </p:spPr>
      </p:pic>
    </p:spTree>
    <p:extLst>
      <p:ext uri="{BB962C8B-B14F-4D97-AF65-F5344CB8AC3E}">
        <p14:creationId xmlns:p14="http://schemas.microsoft.com/office/powerpoint/2010/main" val="2562556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4844972B-4373-4743-9A30-C514D85B6FEB}"/>
              </a:ext>
            </a:extLst>
          </p:cNvPr>
          <p:cNvSpPr txBox="1"/>
          <p:nvPr/>
        </p:nvSpPr>
        <p:spPr>
          <a:xfrm>
            <a:off x="773723" y="979958"/>
            <a:ext cx="11136055" cy="46166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知识挖掘</a:t>
            </a:r>
            <a:endParaRPr lang="en-US" altLang="zh-CN" sz="2400" b="1" i="0" dirty="0">
              <a:solidFill>
                <a:srgbClr val="4F4F4F"/>
              </a:solidFill>
              <a:effectLst/>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5003E94-FCA5-45F9-A8BC-CD23FDE57863}"/>
              </a:ext>
            </a:extLst>
          </p:cNvPr>
          <p:cNvSpPr txBox="1"/>
          <p:nvPr/>
        </p:nvSpPr>
        <p:spPr>
          <a:xfrm>
            <a:off x="1273215" y="1601447"/>
            <a:ext cx="3570208" cy="461665"/>
          </a:xfrm>
          <a:prstGeom prst="rect">
            <a:avLst/>
          </a:prstGeom>
          <a:noFill/>
        </p:spPr>
        <p:txBody>
          <a:bodyPr wrap="none" rtlCol="0">
            <a:spAutoFit/>
          </a:bodyPr>
          <a:lstStyle/>
          <a:p>
            <a:r>
              <a:rPr lang="zh-CN" altLang="en-US" sz="2400" dirty="0">
                <a:latin typeface="宋体" panose="02010600030101010101" pitchFamily="2" charset="-122"/>
                <a:ea typeface="宋体" panose="02010600030101010101" pitchFamily="2" charset="-122"/>
              </a:rPr>
              <a:t>知识结构挖掘：规则挖掘</a:t>
            </a:r>
          </a:p>
        </p:txBody>
      </p:sp>
      <p:sp>
        <p:nvSpPr>
          <p:cNvPr id="8" name="文本框 7">
            <a:extLst>
              <a:ext uri="{FF2B5EF4-FFF2-40B4-BE49-F238E27FC236}">
                <a16:creationId xmlns:a16="http://schemas.microsoft.com/office/drawing/2014/main" id="{FF306422-8B6E-4E31-9827-2B1900BCE8D2}"/>
              </a:ext>
            </a:extLst>
          </p:cNvPr>
          <p:cNvSpPr txBox="1"/>
          <p:nvPr/>
        </p:nvSpPr>
        <p:spPr>
          <a:xfrm>
            <a:off x="1391855" y="2309678"/>
            <a:ext cx="9465197" cy="1151277"/>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① 归纳逻辑程序设计</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Inductive Logic Programming, ILP</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a:p>
            <a:pPr>
              <a:lnSpc>
                <a:spcPct val="120000"/>
              </a:lnSpc>
            </a:pPr>
            <a:r>
              <a:rPr lang="zh-CN" altLang="en-US" sz="2000" dirty="0">
                <a:latin typeface="宋体" panose="02010600030101010101" pitchFamily="2" charset="-122"/>
                <a:ea typeface="宋体" panose="02010600030101010101" pitchFamily="2" charset="-122"/>
              </a:rPr>
              <a:t>    给定背景知识和目标谓词（知识图谱中即为系）</a:t>
            </a:r>
            <a:r>
              <a:rPr lang="en-US" altLang="zh-CN" sz="2000" dirty="0">
                <a:latin typeface="宋体" panose="02010600030101010101" pitchFamily="2" charset="-122"/>
                <a:ea typeface="宋体" panose="02010600030101010101" pitchFamily="2" charset="-122"/>
              </a:rPr>
              <a:t>,ILP </a:t>
            </a:r>
            <a:r>
              <a:rPr lang="zh-CN" altLang="en-US" sz="2000" dirty="0">
                <a:latin typeface="宋体" panose="02010600030101010101" pitchFamily="2" charset="-122"/>
                <a:ea typeface="宋体" panose="02010600030101010101" pitchFamily="2" charset="-122"/>
              </a:rPr>
              <a:t>系统可以学习获得描述目标谓词的逻辑规则集合。</a:t>
            </a:r>
          </a:p>
        </p:txBody>
      </p:sp>
      <p:sp>
        <p:nvSpPr>
          <p:cNvPr id="10" name="文本框 9">
            <a:extLst>
              <a:ext uri="{FF2B5EF4-FFF2-40B4-BE49-F238E27FC236}">
                <a16:creationId xmlns:a16="http://schemas.microsoft.com/office/drawing/2014/main" id="{212CE2ED-13BC-4E1F-9E80-B2364504E292}"/>
              </a:ext>
            </a:extLst>
          </p:cNvPr>
          <p:cNvSpPr txBox="1"/>
          <p:nvPr/>
        </p:nvSpPr>
        <p:spPr>
          <a:xfrm>
            <a:off x="1363401" y="4179564"/>
            <a:ext cx="9465197" cy="1914370"/>
          </a:xfrm>
          <a:prstGeom prst="rect">
            <a:avLst/>
          </a:prstGeom>
          <a:noFill/>
        </p:spPr>
        <p:txBody>
          <a:bodyPr wrap="square">
            <a:spAutoFit/>
          </a:bodyPr>
          <a:lstStyle/>
          <a:p>
            <a:pPr>
              <a:lnSpc>
                <a:spcPct val="120000"/>
              </a:lnSpc>
            </a:pPr>
            <a:r>
              <a:rPr lang="zh-CN" altLang="en-US" sz="2000" dirty="0">
                <a:latin typeface="宋体" panose="02010600030101010101" pitchFamily="2" charset="-122"/>
                <a:ea typeface="宋体" panose="02010600030101010101" pitchFamily="2" charset="-122"/>
              </a:rPr>
              <a:t>② 路径排序算法</a:t>
            </a:r>
            <a:r>
              <a:rPr lang="zh-CN" altLang="en-US" sz="2000" dirty="0">
                <a:latin typeface="-apple-system"/>
                <a:ea typeface="宋体" panose="02010600030101010101" pitchFamily="2" charset="-122"/>
              </a:rPr>
              <a:t>（</a:t>
            </a:r>
            <a:r>
              <a:rPr lang="en-US" altLang="zh-CN" sz="2000" dirty="0">
                <a:latin typeface="-apple-system"/>
                <a:ea typeface="宋体" panose="02010600030101010101" pitchFamily="2" charset="-122"/>
              </a:rPr>
              <a:t>Path Ranking Algorithm, PRA</a:t>
            </a:r>
            <a:r>
              <a:rPr lang="zh-CN" altLang="en-US" sz="2000" dirty="0">
                <a:latin typeface="-apple-system"/>
                <a:ea typeface="宋体" panose="02010600030101010101" pitchFamily="2" charset="-122"/>
              </a:rPr>
              <a:t>）</a:t>
            </a:r>
            <a:endParaRPr lang="en-US" altLang="zh-CN" sz="2000" dirty="0">
              <a:latin typeface="-apple-system"/>
              <a:ea typeface="宋体" panose="02010600030101010101" pitchFamily="2" charset="-122"/>
            </a:endParaRPr>
          </a:p>
          <a:p>
            <a:pPr>
              <a:lnSpc>
                <a:spcPct val="120000"/>
              </a:lnSpc>
            </a:pPr>
            <a:r>
              <a:rPr lang="zh-CN" altLang="en-US" sz="2000" dirty="0">
                <a:latin typeface="-apple-system"/>
                <a:ea typeface="宋体" panose="02010600030101010101" pitchFamily="2" charset="-122"/>
              </a:rPr>
              <a:t>        将关系路径作为特征的知识图谱链接预测算法。</a:t>
            </a:r>
            <a:r>
              <a:rPr lang="en-US" altLang="zh-CN" sz="2000" dirty="0">
                <a:latin typeface="-apple-system"/>
                <a:ea typeface="宋体" panose="02010600030101010101" pitchFamily="2" charset="-122"/>
              </a:rPr>
              <a:t>PRA </a:t>
            </a:r>
            <a:r>
              <a:rPr lang="zh-CN" altLang="en-US" sz="2000" dirty="0">
                <a:latin typeface="-apple-system"/>
                <a:ea typeface="宋体" panose="02010600030101010101" pitchFamily="2" charset="-122"/>
              </a:rPr>
              <a:t>的基本思想是通过发现连接两个实体的一组关系路径来预测实体间可能存在的某种特定关系。</a:t>
            </a:r>
            <a:r>
              <a:rPr lang="zh-CN" altLang="en-US" sz="2000" dirty="0"/>
              <a:t>在链接预测过程中，</a:t>
            </a:r>
            <a:r>
              <a:rPr lang="en-US" altLang="zh-CN" sz="2000" dirty="0"/>
              <a:t>PRA </a:t>
            </a:r>
            <a:r>
              <a:rPr lang="zh-CN" altLang="en-US" sz="2000" dirty="0"/>
              <a:t>会自动发现有用的关系路径来构建预测模型。</a:t>
            </a:r>
            <a:endParaRPr lang="en-US" altLang="zh-CN" sz="2000" dirty="0"/>
          </a:p>
          <a:p>
            <a:pPr>
              <a:lnSpc>
                <a:spcPct val="120000"/>
              </a:lnSpc>
            </a:pPr>
            <a:endParaRPr lang="en-US" altLang="zh-CN" sz="2000" dirty="0">
              <a:latin typeface="-apple-system"/>
              <a:ea typeface="宋体" panose="02010600030101010101" pitchFamily="2" charset="-122"/>
            </a:endParaRPr>
          </a:p>
        </p:txBody>
      </p:sp>
      <p:sp>
        <p:nvSpPr>
          <p:cNvPr id="12" name="文本框 11">
            <a:extLst>
              <a:ext uri="{FF2B5EF4-FFF2-40B4-BE49-F238E27FC236}">
                <a16:creationId xmlns:a16="http://schemas.microsoft.com/office/drawing/2014/main" id="{2E4CC830-0864-432C-8B05-B1345D0B453D}"/>
              </a:ext>
            </a:extLst>
          </p:cNvPr>
          <p:cNvSpPr txBox="1"/>
          <p:nvPr/>
        </p:nvSpPr>
        <p:spPr>
          <a:xfrm>
            <a:off x="1444424" y="5832689"/>
            <a:ext cx="6094070" cy="730456"/>
          </a:xfrm>
          <a:prstGeom prst="rect">
            <a:avLst/>
          </a:prstGeom>
          <a:noFill/>
        </p:spPr>
        <p:txBody>
          <a:bodyPr wrap="square">
            <a:spAutoFit/>
          </a:bodyPr>
          <a:lstStyle/>
          <a:p>
            <a:pPr>
              <a:lnSpc>
                <a:spcPct val="120000"/>
              </a:lnSpc>
            </a:pPr>
            <a:r>
              <a:rPr lang="zh-CN" altLang="en-US" sz="1800" dirty="0">
                <a:latin typeface="-apple-system"/>
                <a:ea typeface="宋体" panose="02010600030101010101" pitchFamily="2" charset="-122"/>
              </a:rPr>
              <a:t>苏州是江苏的一个城市，江苏是中国的一个省份。</a:t>
            </a:r>
            <a:endParaRPr lang="en-US" altLang="zh-CN" sz="1800" dirty="0">
              <a:latin typeface="-apple-system"/>
              <a:ea typeface="宋体" panose="02010600030101010101" pitchFamily="2" charset="-122"/>
            </a:endParaRPr>
          </a:p>
          <a:p>
            <a:pPr>
              <a:lnSpc>
                <a:spcPct val="120000"/>
              </a:lnSpc>
            </a:pPr>
            <a:r>
              <a:rPr lang="zh-CN" altLang="en-US" sz="1800" dirty="0">
                <a:latin typeface="-apple-system"/>
                <a:ea typeface="宋体" panose="02010600030101010101" pitchFamily="2" charset="-122"/>
              </a:rPr>
              <a:t>苏州是中国的一个城市。</a:t>
            </a:r>
          </a:p>
        </p:txBody>
      </p:sp>
      <p:sp>
        <p:nvSpPr>
          <p:cNvPr id="13" name="文本框 12">
            <a:extLst>
              <a:ext uri="{FF2B5EF4-FFF2-40B4-BE49-F238E27FC236}">
                <a16:creationId xmlns:a16="http://schemas.microsoft.com/office/drawing/2014/main" id="{D6B62CE9-6003-48D1-A276-A3DF1D07964E}"/>
              </a:ext>
            </a:extLst>
          </p:cNvPr>
          <p:cNvSpPr txBox="1"/>
          <p:nvPr/>
        </p:nvSpPr>
        <p:spPr>
          <a:xfrm>
            <a:off x="1525447" y="3558075"/>
            <a:ext cx="5153975" cy="369332"/>
          </a:xfrm>
          <a:prstGeom prst="rect">
            <a:avLst/>
          </a:prstGeom>
          <a:noFill/>
        </p:spPr>
        <p:txBody>
          <a:bodyPr wrap="none" rtlCol="0">
            <a:spAutoFit/>
          </a:bodyPr>
          <a:lstStyle/>
          <a:p>
            <a:r>
              <a:rPr lang="en-US" altLang="zh-CN" dirty="0"/>
              <a:t>A</a:t>
            </a:r>
            <a:r>
              <a:rPr lang="zh-CN" altLang="en-US" dirty="0"/>
              <a:t>是</a:t>
            </a:r>
            <a:r>
              <a:rPr lang="en-US" altLang="zh-CN" dirty="0"/>
              <a:t>B</a:t>
            </a:r>
            <a:r>
              <a:rPr lang="zh-CN" altLang="en-US" dirty="0"/>
              <a:t>的孩子，</a:t>
            </a:r>
            <a:r>
              <a:rPr lang="en-US" altLang="zh-CN" dirty="0"/>
              <a:t>A</a:t>
            </a:r>
            <a:r>
              <a:rPr lang="zh-CN" altLang="en-US" dirty="0"/>
              <a:t>是女性。</a:t>
            </a:r>
            <a:r>
              <a:rPr lang="en-US" altLang="zh-CN" dirty="0"/>
              <a:t>   ==》     A</a:t>
            </a:r>
            <a:r>
              <a:rPr lang="zh-CN" altLang="en-US" dirty="0"/>
              <a:t>是</a:t>
            </a:r>
            <a:r>
              <a:rPr lang="en-US" altLang="zh-CN" dirty="0"/>
              <a:t>B</a:t>
            </a:r>
            <a:r>
              <a:rPr lang="zh-CN" altLang="en-US" dirty="0"/>
              <a:t>的女儿。</a:t>
            </a:r>
          </a:p>
        </p:txBody>
      </p:sp>
    </p:spTree>
    <p:extLst>
      <p:ext uri="{BB962C8B-B14F-4D97-AF65-F5344CB8AC3E}">
        <p14:creationId xmlns:p14="http://schemas.microsoft.com/office/powerpoint/2010/main" val="248452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1" nodeType="clickEffect">
                                  <p:stCondLst>
                                    <p:cond delay="0"/>
                                  </p:stCondLst>
                                  <p:childTnLst>
                                    <p:animEffect transition="out" filter="fade">
                                      <p:cBhvr>
                                        <p:cTn id="13" dur="500"/>
                                        <p:tgtEl>
                                          <p:spTgt spid="13"/>
                                        </p:tgtEl>
                                      </p:cBhvr>
                                    </p:animEffect>
                                    <p:anim calcmode="lin" valueType="num">
                                      <p:cBhvr>
                                        <p:cTn id="14" dur="500"/>
                                        <p:tgtEl>
                                          <p:spTgt spid="13"/>
                                        </p:tgtEl>
                                        <p:attrNameLst>
                                          <p:attrName>ppt_x</p:attrName>
                                        </p:attrNameLst>
                                      </p:cBhvr>
                                      <p:tavLst>
                                        <p:tav tm="0">
                                          <p:val>
                                            <p:strVal val="ppt_x"/>
                                          </p:val>
                                        </p:tav>
                                        <p:tav tm="100000">
                                          <p:val>
                                            <p:strVal val="ppt_x"/>
                                          </p:val>
                                        </p:tav>
                                      </p:tavLst>
                                    </p:anim>
                                    <p:anim calcmode="lin" valueType="num">
                                      <p:cBhvr>
                                        <p:cTn id="15" dur="500"/>
                                        <p:tgtEl>
                                          <p:spTgt spid="13"/>
                                        </p:tgtEl>
                                        <p:attrNameLst>
                                          <p:attrName>ppt_y</p:attrName>
                                        </p:attrNameLst>
                                      </p:cBhvr>
                                      <p:tavLst>
                                        <p:tav tm="0">
                                          <p:val>
                                            <p:strVal val="ppt_y"/>
                                          </p:val>
                                        </p:tav>
                                        <p:tav tm="100000">
                                          <p:val>
                                            <p:strVal val="ppt_y+.1"/>
                                          </p:val>
                                        </p:tav>
                                      </p:tavLst>
                                    </p:anim>
                                    <p:set>
                                      <p:cBhvr>
                                        <p:cTn id="16" dur="1" fill="hold">
                                          <p:stCondLst>
                                            <p:cond delay="499"/>
                                          </p:stCondLst>
                                        </p:cTn>
                                        <p:tgtEl>
                                          <p:spTgt spid="1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anim calcmode="lin" valueType="num">
                                      <p:cBhvr>
                                        <p:cTn id="29" dur="500" fill="hold"/>
                                        <p:tgtEl>
                                          <p:spTgt spid="12"/>
                                        </p:tgtEl>
                                        <p:attrNameLst>
                                          <p:attrName>ppt_x</p:attrName>
                                        </p:attrNameLst>
                                      </p:cBhvr>
                                      <p:tavLst>
                                        <p:tav tm="0">
                                          <p:val>
                                            <p:strVal val="#ppt_x"/>
                                          </p:val>
                                        </p:tav>
                                        <p:tav tm="100000">
                                          <p:val>
                                            <p:strVal val="#ppt_x"/>
                                          </p:val>
                                        </p:tav>
                                      </p:tavLst>
                                    </p:anim>
                                    <p:anim calcmode="lin" valueType="num">
                                      <p:cBhvr>
                                        <p:cTn id="3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56906"/>
            <a:ext cx="10515600" cy="1325563"/>
          </a:xfrm>
        </p:spPr>
        <p:txBody>
          <a:bodyPr/>
          <a:lstStyle/>
          <a:p>
            <a:r>
              <a:rPr lang="zh-CN" altLang="en-US" dirty="0"/>
              <a:t>什么是知识图谱融合</a:t>
            </a:r>
          </a:p>
        </p:txBody>
      </p:sp>
      <p:sp>
        <p:nvSpPr>
          <p:cNvPr id="3" name="内容占位符 2"/>
          <p:cNvSpPr>
            <a:spLocks noGrp="1"/>
          </p:cNvSpPr>
          <p:nvPr>
            <p:ph idx="1"/>
          </p:nvPr>
        </p:nvSpPr>
        <p:spPr/>
        <p:txBody>
          <a:bodyPr/>
          <a:lstStyle/>
          <a:p>
            <a:pPr lvl="1"/>
            <a:r>
              <a:rPr lang="zh-CN" altLang="en-US" dirty="0"/>
              <a:t>知识融合是解决知识图谱异构问题的有效途径。</a:t>
            </a:r>
          </a:p>
          <a:p>
            <a:pPr lvl="1"/>
            <a:r>
              <a:rPr lang="zh-CN" altLang="en-US" dirty="0"/>
              <a:t>知识融合建立异构本体或异构实例之间的联系，从而使异构的知识图谱能相互沟通，实现它们之间的互操作。为了解决知识融合问题，首先需要分析造成本体异构和实例异构的原因，这是解决知识融合问题的基础。其次，还需要明确融合针对的具体对象，建立何种功能的映射，以及映射的复杂程度， 这对于选择合适的融合方法非常重要。知识融合的核心问题在于映射的生成。</a:t>
            </a:r>
          </a:p>
          <a:p>
            <a:pPr lvl="1"/>
            <a:r>
              <a:rPr lang="zh-CN" altLang="en-US" dirty="0"/>
              <a:t>目前的各种本体匹配和实例匹配使用的技术基本可归结为</a:t>
            </a:r>
            <a:r>
              <a:rPr lang="zh-CN" altLang="en-US" dirty="0">
                <a:solidFill>
                  <a:srgbClr val="FF0000"/>
                </a:solidFill>
              </a:rPr>
              <a:t>基于自然语言处理进行术语比较、基于本体结构进行匹配，以及基于实例的机器学习</a:t>
            </a:r>
            <a:r>
              <a:rPr lang="zh-CN" altLang="en-US" dirty="0"/>
              <a:t>等几类；不同的技术在效果、效率以及适应的范围方面都有不同，综合使用多种方法或技术往往能提高映射的结果质量。</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a:fillRect/>
          </a:stretch>
        </p:blipFill>
        <p:spPr bwMode="auto">
          <a:xfrm>
            <a:off x="0" y="-12327"/>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4DD3AC5-1C5D-43F7-90A9-23C94CFFC63E}"/>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92788"/>
            <a:ext cx="10515600" cy="1325563"/>
          </a:xfrm>
        </p:spPr>
        <p:txBody>
          <a:bodyPr/>
          <a:lstStyle/>
          <a:p>
            <a:r>
              <a:rPr lang="zh-CN" altLang="en-US" dirty="0"/>
              <a:t> 本体概念层的融合方法与技术</a:t>
            </a:r>
          </a:p>
        </p:txBody>
      </p:sp>
      <p:pic>
        <p:nvPicPr>
          <p:cNvPr id="6" name="内容占位符 5"/>
          <p:cNvPicPr>
            <a:picLocks noGrp="1" noChangeAspect="1"/>
          </p:cNvPicPr>
          <p:nvPr>
            <p:ph idx="1"/>
          </p:nvPr>
        </p:nvPicPr>
        <p:blipFill>
          <a:blip r:embed="rId2"/>
          <a:stretch>
            <a:fillRect/>
          </a:stretch>
        </p:blipFill>
        <p:spPr>
          <a:xfrm>
            <a:off x="917575" y="3416935"/>
            <a:ext cx="6942455" cy="2287270"/>
          </a:xfrm>
          <a:prstGeom prst="rect">
            <a:avLst/>
          </a:prstGeom>
        </p:spPr>
      </p:pic>
      <p:sp>
        <p:nvSpPr>
          <p:cNvPr id="7" name="文本框 6"/>
          <p:cNvSpPr txBox="1"/>
          <p:nvPr/>
        </p:nvSpPr>
        <p:spPr>
          <a:xfrm>
            <a:off x="917575" y="1691005"/>
            <a:ext cx="6062345" cy="1599565"/>
          </a:xfrm>
          <a:prstGeom prst="rect">
            <a:avLst/>
          </a:prstGeom>
          <a:noFill/>
        </p:spPr>
        <p:txBody>
          <a:bodyPr wrap="square" rtlCol="0" anchor="t">
            <a:spAutoFit/>
          </a:bodyPr>
          <a:lstStyle/>
          <a:p>
            <a:r>
              <a:rPr lang="en-US" altLang="zh-CN"/>
              <a:t>      1. 本体映射与本体</a:t>
            </a:r>
          </a:p>
          <a:p>
            <a:r>
              <a:rPr lang="zh-CN" altLang="en-US" sz="2000"/>
              <a:t>解决本体异构的通用方法是</a:t>
            </a:r>
            <a:r>
              <a:rPr lang="zh-CN" altLang="en-US" sz="2000">
                <a:solidFill>
                  <a:srgbClr val="FF0000"/>
                </a:solidFill>
              </a:rPr>
              <a:t>本体集成与本体映射</a:t>
            </a:r>
            <a:r>
              <a:rPr lang="zh-CN" altLang="en-US" sz="2000"/>
              <a:t>。</a:t>
            </a:r>
          </a:p>
          <a:p>
            <a:r>
              <a:rPr lang="zh-CN" altLang="en-US" sz="2000"/>
              <a:t>      本体集成直接将多个本体合并为一个大本体，本体映射则寻找本体间的映射规则，这两种方法最终都是为了消除本体异构，达到异构本体间的互操作</a:t>
            </a:r>
          </a:p>
        </p:txBody>
      </p:sp>
      <p:sp>
        <p:nvSpPr>
          <p:cNvPr id="3" name="文本框 2">
            <a:extLst>
              <a:ext uri="{FF2B5EF4-FFF2-40B4-BE49-F238E27FC236}">
                <a16:creationId xmlns:a16="http://schemas.microsoft.com/office/drawing/2014/main" id="{3782F02E-6814-40D0-8DDF-DF2A0E7752E2}"/>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4" name="Picture 2">
            <a:extLst>
              <a:ext uri="{FF2B5EF4-FFF2-40B4-BE49-F238E27FC236}">
                <a16:creationId xmlns:a16="http://schemas.microsoft.com/office/drawing/2014/main" id="{02B4B343-D912-4D88-9A3E-6589CA9B81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9321A75D-CC6A-4372-B71F-18CDD4128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467" y="2486191"/>
            <a:ext cx="5820749" cy="3866212"/>
          </a:xfrm>
          <a:prstGeom prst="rect">
            <a:avLst/>
          </a:prstGeom>
        </p:spPr>
      </p:pic>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93C1216-4D26-4261-83EB-FA2B185159EE}"/>
              </a:ext>
            </a:extLst>
          </p:cNvPr>
          <p:cNvSpPr txBox="1"/>
          <p:nvPr/>
        </p:nvSpPr>
        <p:spPr>
          <a:xfrm>
            <a:off x="863600" y="1263851"/>
            <a:ext cx="10464800" cy="830997"/>
          </a:xfrm>
          <a:prstGeom prst="rect">
            <a:avLst/>
          </a:prstGeom>
          <a:noFill/>
        </p:spPr>
        <p:txBody>
          <a:bodyPr wrap="square">
            <a:spAutoFit/>
          </a:bodyPr>
          <a:lstStyle/>
          <a:p>
            <a:r>
              <a:rPr lang="en-US" altLang="zh-CN" sz="2400" dirty="0">
                <a:solidFill>
                  <a:srgbClr val="121212"/>
                </a:solidFill>
                <a:effectLst/>
                <a:latin typeface="-apple-system"/>
                <a:ea typeface="微软雅黑" panose="020B0503020204020204" pitchFamily="34" charset="-122"/>
                <a:cs typeface="Times New Roman" panose="02020603050405020304" pitchFamily="18" charset="0"/>
              </a:rPr>
              <a:t>Google</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为了提升搜索引擎返回的答案质量和用户查询的效率，于</a:t>
            </a:r>
            <a:r>
              <a:rPr lang="en-US"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2012</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16</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日发布了知识图谱</a:t>
            </a:r>
            <a:r>
              <a:rPr lang="en-US" altLang="zh-CN" sz="2400" dirty="0">
                <a:solidFill>
                  <a:srgbClr val="121212"/>
                </a:solidFill>
                <a:effectLst/>
                <a:latin typeface="-apple-system"/>
                <a:ea typeface="微软雅黑" panose="020B0503020204020204" pitchFamily="34" charset="-122"/>
                <a:cs typeface="Times New Roman" panose="02020603050405020304" pitchFamily="18" charset="0"/>
              </a:rPr>
              <a:t>(Knowledge Graph)</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2">
            <a:extLst>
              <a:ext uri="{FF2B5EF4-FFF2-40B4-BE49-F238E27FC236}">
                <a16:creationId xmlns:a16="http://schemas.microsoft.com/office/drawing/2014/main" id="{D681E1D7-51CF-4C9F-9AA4-81108FACEC5E}"/>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
        <p:nvSpPr>
          <p:cNvPr id="7" name="文本框 6">
            <a:extLst>
              <a:ext uri="{FF2B5EF4-FFF2-40B4-BE49-F238E27FC236}">
                <a16:creationId xmlns:a16="http://schemas.microsoft.com/office/drawing/2014/main" id="{5A37BAF5-29DD-4EC7-AE55-B439417398A9}"/>
              </a:ext>
            </a:extLst>
          </p:cNvPr>
          <p:cNvSpPr txBox="1"/>
          <p:nvPr/>
        </p:nvSpPr>
        <p:spPr>
          <a:xfrm>
            <a:off x="863600" y="2486191"/>
            <a:ext cx="4859867" cy="4043543"/>
          </a:xfrm>
          <a:prstGeom prst="rect">
            <a:avLst/>
          </a:prstGeom>
          <a:noFill/>
        </p:spPr>
        <p:txBody>
          <a:bodyPr wrap="square">
            <a:spAutoFit/>
          </a:bodyPr>
          <a:lstStyle/>
          <a:p>
            <a:pPr>
              <a:lnSpc>
                <a:spcPct val="120000"/>
              </a:lnSpc>
            </a:pPr>
            <a:r>
              <a:rPr lang="zh-CN" altLang="en-US" sz="2400" dirty="0">
                <a:latin typeface="微软雅黑" panose="020B0503020204020204" pitchFamily="34" charset="-122"/>
                <a:ea typeface="微软雅黑" panose="020B0503020204020204" pitchFamily="34" charset="-122"/>
              </a:rPr>
              <a:t>不同于基于</a:t>
            </a:r>
            <a:r>
              <a:rPr lang="zh-CN" altLang="en-US" sz="2400" dirty="0">
                <a:solidFill>
                  <a:srgbClr val="FF0000"/>
                </a:solidFill>
                <a:latin typeface="微软雅黑" panose="020B0503020204020204" pitchFamily="34" charset="-122"/>
                <a:ea typeface="微软雅黑" panose="020B0503020204020204" pitchFamily="34" charset="-122"/>
              </a:rPr>
              <a:t>关键词</a:t>
            </a:r>
            <a:r>
              <a:rPr lang="zh-CN" altLang="en-US" sz="2400" dirty="0">
                <a:latin typeface="微软雅黑" panose="020B0503020204020204" pitchFamily="34" charset="-122"/>
                <a:ea typeface="微软雅黑" panose="020B0503020204020204" pitchFamily="34" charset="-122"/>
              </a:rPr>
              <a:t>搜索的传统搜索引擎，知识图谱可用来更好地查询复杂的</a:t>
            </a:r>
            <a:r>
              <a:rPr lang="zh-CN" altLang="en-US" sz="2400" dirty="0">
                <a:solidFill>
                  <a:srgbClr val="FF0000"/>
                </a:solidFill>
                <a:latin typeface="微软雅黑" panose="020B0503020204020204" pitchFamily="34" charset="-122"/>
                <a:ea typeface="微软雅黑" panose="020B0503020204020204" pitchFamily="34" charset="-122"/>
              </a:rPr>
              <a:t>关联信息</a:t>
            </a:r>
            <a:r>
              <a:rPr lang="zh-CN" altLang="en-US" sz="2400" dirty="0">
                <a:latin typeface="微软雅黑" panose="020B0503020204020204" pitchFamily="34" charset="-122"/>
                <a:ea typeface="微软雅黑" panose="020B0503020204020204" pitchFamily="34" charset="-122"/>
              </a:rPr>
              <a:t>，从语义层面理解用户意图，改进搜索质量。</a:t>
            </a:r>
            <a:endParaRPr lang="en-US" altLang="zh-CN" sz="2400" dirty="0">
              <a:latin typeface="微软雅黑" panose="020B0503020204020204" pitchFamily="34" charset="-122"/>
              <a:ea typeface="微软雅黑" panose="020B0503020204020204" pitchFamily="34" charset="-122"/>
            </a:endParaRPr>
          </a:p>
          <a:p>
            <a:pPr>
              <a:lnSpc>
                <a:spcPct val="120000"/>
              </a:lnSpc>
            </a:pPr>
            <a:endParaRPr lang="en-US" altLang="zh-CN" sz="2400" dirty="0">
              <a:latin typeface="微软雅黑" panose="020B0503020204020204" pitchFamily="34" charset="-122"/>
              <a:ea typeface="微软雅黑" panose="020B0503020204020204" pitchFamily="34" charset="-122"/>
            </a:endParaRPr>
          </a:p>
          <a:p>
            <a:pPr>
              <a:lnSpc>
                <a:spcPct val="120000"/>
              </a:lnSpc>
            </a:pP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有知识图谱作为辅助，搜索引擎能够洞察用户查询背后的</a:t>
            </a:r>
            <a:r>
              <a:rPr lang="zh-CN" altLang="zh-CN" sz="24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语义信息</a:t>
            </a:r>
            <a:r>
              <a:rPr lang="zh-CN"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rPr>
              <a:t>，返回更为精准、结构化的信息，更大可能地满足用户的查询需求。</a:t>
            </a:r>
            <a:endParaRPr lang="en-US" altLang="zh-CN" sz="2400" dirty="0">
              <a:solidFill>
                <a:srgbClr val="12121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75455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947969"/>
            <a:ext cx="10791825" cy="4351655"/>
          </a:xfrm>
        </p:spPr>
        <p:txBody>
          <a:bodyPr>
            <a:normAutofit/>
          </a:bodyPr>
          <a:lstStyle/>
          <a:p>
            <a:pPr marL="0" indent="0">
              <a:buNone/>
            </a:pPr>
            <a:r>
              <a:rPr lang="zh-CN" altLang="en-US" dirty="0"/>
              <a:t>1.映射的对象角度</a:t>
            </a:r>
          </a:p>
          <a:p>
            <a:pPr marL="0" indent="0">
              <a:buNone/>
            </a:pPr>
            <a:r>
              <a:rPr lang="zh-CN" altLang="en-US" dirty="0"/>
              <a:t>       通过这个角度的分类，明确映射应该建立在异构本体的哪些成分之间。</a:t>
            </a:r>
          </a:p>
          <a:p>
            <a:pPr marL="0" indent="0">
              <a:buNone/>
            </a:pPr>
            <a:r>
              <a:rPr lang="zh-CN" altLang="en-US" dirty="0"/>
              <a:t>2.映射的功能角度</a:t>
            </a:r>
          </a:p>
          <a:p>
            <a:pPr marL="0" indent="0">
              <a:buNone/>
            </a:pPr>
            <a:r>
              <a:rPr lang="zh-CN" altLang="en-US" dirty="0"/>
              <a:t>       通过这个角度的分类，进一步明确应该建立具有何种功能的本体映射。</a:t>
            </a:r>
          </a:p>
          <a:p>
            <a:pPr marL="0" indent="0">
              <a:buNone/>
            </a:pPr>
            <a:r>
              <a:rPr lang="zh-CN" altLang="en-US" dirty="0"/>
              <a:t>3.映射的复杂程度角度</a:t>
            </a:r>
          </a:p>
          <a:p>
            <a:pPr marL="0" indent="0">
              <a:buNone/>
            </a:pPr>
            <a:r>
              <a:rPr lang="zh-CN" altLang="en-US" dirty="0"/>
              <a:t>       通过这个角度的分类，明确什么形式的映射是简单的，什么形式的映射是复杂的。</a:t>
            </a:r>
          </a:p>
        </p:txBody>
      </p:sp>
      <p:sp>
        <p:nvSpPr>
          <p:cNvPr id="4" name="文本框 3"/>
          <p:cNvSpPr txBox="1"/>
          <p:nvPr/>
        </p:nvSpPr>
        <p:spPr>
          <a:xfrm>
            <a:off x="946785" y="1168824"/>
            <a:ext cx="3212465" cy="583565"/>
          </a:xfrm>
          <a:prstGeom prst="rect">
            <a:avLst/>
          </a:prstGeom>
          <a:noFill/>
        </p:spPr>
        <p:txBody>
          <a:bodyPr wrap="square" rtlCol="0" anchor="t">
            <a:spAutoFit/>
          </a:bodyPr>
          <a:lstStyle/>
          <a:p>
            <a:r>
              <a:rPr lang="zh-CN" altLang="en-US" sz="3200" dirty="0"/>
              <a:t>2 </a:t>
            </a:r>
            <a:r>
              <a:rPr lang="en-US" altLang="zh-CN" sz="3200" dirty="0"/>
              <a:t>.</a:t>
            </a:r>
            <a:r>
              <a:rPr lang="zh-CN" altLang="en-US" sz="3200" dirty="0"/>
              <a:t>本体映射分类</a:t>
            </a:r>
          </a:p>
        </p:txBody>
      </p:sp>
      <p:sp>
        <p:nvSpPr>
          <p:cNvPr id="2" name="文本框 1">
            <a:extLst>
              <a:ext uri="{FF2B5EF4-FFF2-40B4-BE49-F238E27FC236}">
                <a16:creationId xmlns:a16="http://schemas.microsoft.com/office/drawing/2014/main" id="{DDD24305-D069-4CE1-9C66-2E5C54E04D38}"/>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7" name="Picture 2">
            <a:extLst>
              <a:ext uri="{FF2B5EF4-FFF2-40B4-BE49-F238E27FC236}">
                <a16:creationId xmlns:a16="http://schemas.microsoft.com/office/drawing/2014/main" id="{A6763012-9E4E-45A8-B736-2888F7BF43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723561"/>
            <a:ext cx="10515600" cy="1325563"/>
          </a:xfrm>
        </p:spPr>
        <p:txBody>
          <a:bodyPr/>
          <a:lstStyle/>
          <a:p>
            <a:r>
              <a:rPr lang="zh-CN" altLang="en-US" dirty="0"/>
              <a:t>本体映射方法和工具</a:t>
            </a:r>
          </a:p>
        </p:txBody>
      </p:sp>
      <p:pic>
        <p:nvPicPr>
          <p:cNvPr id="4" name="内容占位符 3"/>
          <p:cNvPicPr>
            <a:picLocks noGrp="1" noChangeAspect="1"/>
          </p:cNvPicPr>
          <p:nvPr>
            <p:ph idx="1"/>
          </p:nvPr>
        </p:nvPicPr>
        <p:blipFill>
          <a:blip r:embed="rId2"/>
          <a:stretch>
            <a:fillRect/>
          </a:stretch>
        </p:blipFill>
        <p:spPr>
          <a:xfrm>
            <a:off x="916305" y="2874010"/>
            <a:ext cx="4830445" cy="2167890"/>
          </a:xfrm>
          <a:prstGeom prst="rect">
            <a:avLst/>
          </a:prstGeom>
        </p:spPr>
      </p:pic>
      <p:sp>
        <p:nvSpPr>
          <p:cNvPr id="5" name="文本框 4"/>
          <p:cNvSpPr txBox="1"/>
          <p:nvPr/>
        </p:nvSpPr>
        <p:spPr>
          <a:xfrm>
            <a:off x="5746750" y="2077720"/>
            <a:ext cx="5359400" cy="3415030"/>
          </a:xfrm>
          <a:prstGeom prst="rect">
            <a:avLst/>
          </a:prstGeom>
          <a:noFill/>
        </p:spPr>
        <p:txBody>
          <a:bodyPr wrap="square" rtlCol="0" anchor="t">
            <a:spAutoFit/>
          </a:bodyPr>
          <a:lstStyle/>
          <a:p>
            <a:r>
              <a:rPr lang="zh-CN" altLang="en-US"/>
              <a:t>① 导入待映射的本体。待映射的本体不一定都要转换为统一的本体语言格式，但是要保证本体中需要进行映射的成分能够被方便获取。</a:t>
            </a:r>
          </a:p>
          <a:p>
            <a:r>
              <a:rPr lang="zh-CN" altLang="en-US"/>
              <a:t>② 发现映射。利用一定的算法，如计算概念间的相似度等，寻找异构本体间的联系，然后根据这些联系建立异构本体间的映射规则。当然，如果映射比较简单或者难以找到合适的映射发现算法，也可以通过人工来发现本体间的映射。</a:t>
            </a:r>
          </a:p>
          <a:p>
            <a:r>
              <a:rPr lang="zh-CN" altLang="en-US"/>
              <a:t>③ 表示映射。当本体之间的映射被找到后，需要将这些映射合理地表示起来。映射的表示格式是事先手工制定的。在发现映射后，需要根据映射的类型，借助工具将发现的映射合理表示和组织。</a:t>
            </a:r>
          </a:p>
        </p:txBody>
      </p:sp>
      <p:sp>
        <p:nvSpPr>
          <p:cNvPr id="3" name="文本框 2">
            <a:extLst>
              <a:ext uri="{FF2B5EF4-FFF2-40B4-BE49-F238E27FC236}">
                <a16:creationId xmlns:a16="http://schemas.microsoft.com/office/drawing/2014/main" id="{E31EAAF5-079C-427A-8856-5E0B5E83E043}"/>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8" name="Picture 2">
            <a:extLst>
              <a:ext uri="{FF2B5EF4-FFF2-40B4-BE49-F238E27FC236}">
                <a16:creationId xmlns:a16="http://schemas.microsoft.com/office/drawing/2014/main" id="{B9FDC869-18C0-490E-AA6B-C80169F151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13304"/>
            <a:ext cx="10515600" cy="1325563"/>
          </a:xfrm>
        </p:spPr>
        <p:txBody>
          <a:bodyPr/>
          <a:lstStyle/>
          <a:p>
            <a:r>
              <a:rPr lang="zh-CN" altLang="en-US" dirty="0">
                <a:sym typeface="+mn-ea"/>
              </a:rPr>
              <a:t>实例层的融合与匹配</a:t>
            </a:r>
            <a:br>
              <a:rPr lang="zh-CN" altLang="en-US" dirty="0"/>
            </a:br>
            <a:endParaRPr lang="zh-CN" altLang="en-US" dirty="0"/>
          </a:p>
        </p:txBody>
      </p:sp>
      <p:pic>
        <p:nvPicPr>
          <p:cNvPr id="4" name="图片 3"/>
          <p:cNvPicPr>
            <a:picLocks noChangeAspect="1"/>
          </p:cNvPicPr>
          <p:nvPr/>
        </p:nvPicPr>
        <p:blipFill>
          <a:blip r:embed="rId2"/>
          <a:stretch>
            <a:fillRect/>
          </a:stretch>
        </p:blipFill>
        <p:spPr>
          <a:xfrm>
            <a:off x="7606665" y="2626360"/>
            <a:ext cx="3855720" cy="2316480"/>
          </a:xfrm>
          <a:prstGeom prst="rect">
            <a:avLst/>
          </a:prstGeom>
        </p:spPr>
      </p:pic>
      <p:sp>
        <p:nvSpPr>
          <p:cNvPr id="3" name="内容占位符 2"/>
          <p:cNvSpPr>
            <a:spLocks noGrp="1"/>
          </p:cNvSpPr>
          <p:nvPr>
            <p:ph idx="1"/>
          </p:nvPr>
        </p:nvSpPr>
        <p:spPr>
          <a:xfrm>
            <a:off x="838200" y="1721964"/>
            <a:ext cx="10515600" cy="5103495"/>
          </a:xfrm>
        </p:spPr>
        <p:txBody>
          <a:bodyPr/>
          <a:lstStyle/>
          <a:p>
            <a:pPr marL="0" indent="0">
              <a:buNone/>
            </a:pPr>
            <a:r>
              <a:rPr lang="en-US" altLang="zh-CN" sz="2400" dirty="0"/>
              <a:t>1.</a:t>
            </a:r>
            <a:r>
              <a:rPr lang="zh-CN" altLang="en-US" sz="2400" dirty="0"/>
              <a:t>基于快速相似度计算的实例匹配</a:t>
            </a:r>
          </a:p>
          <a:p>
            <a:pPr marL="0" indent="0">
              <a:buNone/>
            </a:pPr>
            <a:r>
              <a:rPr lang="zh-CN" altLang="en-US" sz="2400" dirty="0"/>
              <a:t>基于快速相似度计算的方法使用的匹配器主要包括文本匹配器、结构匹配器和基于实例的匹配器等。</a:t>
            </a:r>
          </a:p>
          <a:p>
            <a:pPr marL="0" indent="0">
              <a:buNone/>
            </a:pPr>
            <a:endParaRPr lang="zh-CN" altLang="en-US" sz="2400" dirty="0"/>
          </a:p>
          <a:p>
            <a:pPr marL="0" indent="0">
              <a:buNone/>
            </a:pPr>
            <a:r>
              <a:rPr lang="en-US" altLang="zh-CN" sz="2400" dirty="0"/>
              <a:t>2.</a:t>
            </a:r>
            <a:r>
              <a:rPr lang="zh-CN" altLang="en-US" sz="2400" dirty="0"/>
              <a:t>基于规则的实例匹配</a:t>
            </a:r>
            <a:endParaRPr lang="zh-CN" altLang="en-US" dirty="0"/>
          </a:p>
          <a:p>
            <a:pPr marL="0" indent="0">
              <a:buNone/>
            </a:pPr>
            <a:r>
              <a:rPr lang="zh-CN" altLang="en-US" sz="2400" dirty="0">
                <a:sym typeface="+mn-ea"/>
              </a:rPr>
              <a:t>上海交通大学的研究人员开发了一套基于EM算法</a:t>
            </a:r>
          </a:p>
          <a:p>
            <a:pPr marL="0" indent="0">
              <a:buNone/>
            </a:pPr>
            <a:r>
              <a:rPr lang="zh-CN" altLang="en-US" sz="2400" dirty="0">
                <a:sym typeface="+mn-ea"/>
              </a:rPr>
              <a:t>的半监督学习框架以自动寻找实例匹配规则其实</a:t>
            </a:r>
          </a:p>
          <a:p>
            <a:pPr marL="0" indent="0">
              <a:buNone/>
            </a:pPr>
            <a:r>
              <a:rPr lang="zh-CN" altLang="en-US" sz="2400" dirty="0">
                <a:sym typeface="+mn-ea"/>
              </a:rPr>
              <a:t>例匹配过程如图所示。该框架以迭代的方式来自</a:t>
            </a:r>
          </a:p>
          <a:p>
            <a:pPr marL="0" indent="0">
              <a:buNone/>
            </a:pPr>
            <a:r>
              <a:rPr lang="zh-CN" altLang="en-US" sz="2400" dirty="0">
                <a:sym typeface="+mn-ea"/>
              </a:rPr>
              <a:t>动发现匹配规则，并逐步提高匹配规则集的质量，</a:t>
            </a:r>
          </a:p>
          <a:p>
            <a:pPr marL="0" indent="0">
              <a:buNone/>
            </a:pPr>
            <a:r>
              <a:rPr lang="zh-CN" altLang="en-US" sz="2400" dirty="0">
                <a:sym typeface="+mn-ea"/>
              </a:rPr>
              <a:t>再利用更新后的规则集来寻找高质量的匹配对</a:t>
            </a:r>
            <a:r>
              <a:rPr lang="zh-CN" altLang="en-US" dirty="0">
                <a:sym typeface="+mn-ea"/>
              </a:rPr>
              <a:t>。</a:t>
            </a:r>
            <a:endParaRPr lang="zh-CN" altLang="en-US" dirty="0"/>
          </a:p>
          <a:p>
            <a:pPr marL="0" indent="0">
              <a:buNone/>
            </a:pPr>
            <a:endParaRPr lang="zh-CN" altLang="en-US" dirty="0"/>
          </a:p>
        </p:txBody>
      </p:sp>
      <p:sp>
        <p:nvSpPr>
          <p:cNvPr id="6" name="文本框 5">
            <a:extLst>
              <a:ext uri="{FF2B5EF4-FFF2-40B4-BE49-F238E27FC236}">
                <a16:creationId xmlns:a16="http://schemas.microsoft.com/office/drawing/2014/main" id="{AB4577C6-4196-4188-97C6-B4704184B1C1}"/>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8" name="Picture 2">
            <a:extLst>
              <a:ext uri="{FF2B5EF4-FFF2-40B4-BE49-F238E27FC236}">
                <a16:creationId xmlns:a16="http://schemas.microsoft.com/office/drawing/2014/main" id="{5044BE48-0D84-4BF9-9A59-8733EFE54B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95680"/>
            <a:ext cx="10515600" cy="1492877"/>
          </a:xfrm>
        </p:spPr>
        <p:txBody>
          <a:bodyPr/>
          <a:lstStyle/>
          <a:p>
            <a:pPr marL="0" indent="0">
              <a:buNone/>
            </a:pPr>
            <a:r>
              <a:rPr lang="en-US" altLang="zh-CN" dirty="0">
                <a:sym typeface="+mn-ea"/>
              </a:rPr>
              <a:t>3.</a:t>
            </a:r>
            <a:r>
              <a:rPr lang="zh-CN" altLang="en-US" dirty="0">
                <a:sym typeface="+mn-ea"/>
              </a:rPr>
              <a:t>基于分治的实例匹配</a:t>
            </a:r>
            <a:endParaRPr lang="zh-CN" altLang="en-US" dirty="0"/>
          </a:p>
          <a:p>
            <a:r>
              <a:rPr lang="zh-CN" altLang="en-US" dirty="0"/>
              <a:t>最常用的分治策略是将大规模本体划分为若干个小知识图谱，然后计算这些小知识图谱间的匹配</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6845935" y="3246120"/>
            <a:ext cx="4803775" cy="3088640"/>
          </a:xfrm>
          <a:prstGeom prst="rect">
            <a:avLst/>
          </a:prstGeom>
        </p:spPr>
      </p:pic>
      <p:sp>
        <p:nvSpPr>
          <p:cNvPr id="2" name="文本框 1">
            <a:extLst>
              <a:ext uri="{FF2B5EF4-FFF2-40B4-BE49-F238E27FC236}">
                <a16:creationId xmlns:a16="http://schemas.microsoft.com/office/drawing/2014/main" id="{89A46F0B-D0A9-484E-975A-523AA3AE2AE5}"/>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7" name="Picture 2">
            <a:extLst>
              <a:ext uri="{FF2B5EF4-FFF2-40B4-BE49-F238E27FC236}">
                <a16:creationId xmlns:a16="http://schemas.microsoft.com/office/drawing/2014/main" id="{8D503992-E2F2-4F01-A430-9DDDBB2164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4A2330A3-EB67-42C3-B855-651A6106F242}"/>
              </a:ext>
            </a:extLst>
          </p:cNvPr>
          <p:cNvSpPr txBox="1"/>
          <p:nvPr/>
        </p:nvSpPr>
        <p:spPr>
          <a:xfrm>
            <a:off x="838200" y="2771124"/>
            <a:ext cx="6094070" cy="2677656"/>
          </a:xfrm>
          <a:prstGeom prst="rect">
            <a:avLst/>
          </a:prstGeom>
          <a:noFill/>
        </p:spPr>
        <p:txBody>
          <a:bodyPr wrap="square">
            <a:spAutoFit/>
          </a:bodyPr>
          <a:lstStyle/>
          <a:p>
            <a:pPr marL="0" indent="0">
              <a:buNone/>
            </a:pPr>
            <a:r>
              <a:rPr lang="en-US" altLang="zh-CN" sz="2800" dirty="0"/>
              <a:t>4.</a:t>
            </a:r>
            <a:r>
              <a:rPr lang="zh-CN" altLang="en-US" sz="2800" dirty="0"/>
              <a:t>基于学习的实例匹配</a:t>
            </a:r>
          </a:p>
          <a:p>
            <a:pPr marL="0" indent="0">
              <a:buNone/>
            </a:pPr>
            <a:r>
              <a:rPr lang="zh-CN" altLang="en-US" sz="2800" dirty="0"/>
              <a:t>大规模知识图谱的实例匹配可视为机器学习的一个二分类问题，因此可以利用知识图谱中丰富的网络结构信息和实例相关的信息来训练一个分类模型，从而实现实例匹配。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a:fillRect/>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p:cNvSpPr txBox="1"/>
          <p:nvPr/>
        </p:nvSpPr>
        <p:spPr>
          <a:xfrm>
            <a:off x="758825" y="1053465"/>
            <a:ext cx="11029950" cy="1876425"/>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知识推理</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solidFill>
                  <a:srgbClr val="FF0000"/>
                </a:solidFill>
                <a:latin typeface="宋体" panose="02010600030101010101" pitchFamily="2" charset="-122"/>
                <a:ea typeface="宋体" panose="02010600030101010101" pitchFamily="2" charset="-122"/>
              </a:rPr>
              <a:t>知识推理（</a:t>
            </a:r>
            <a:r>
              <a:rPr lang="en-US" altLang="zh-CN" sz="2400" b="1" i="0" dirty="0">
                <a:solidFill>
                  <a:srgbClr val="FF0000"/>
                </a:solidFill>
                <a:latin typeface="宋体" panose="02010600030101010101" pitchFamily="2" charset="-122"/>
                <a:ea typeface="宋体" panose="02010600030101010101" pitchFamily="2" charset="-122"/>
              </a:rPr>
              <a:t>knowledge inference</a:t>
            </a:r>
            <a:r>
              <a:rPr lang="zh-CN" altLang="en-US" sz="2400" b="1" i="0" dirty="0">
                <a:solidFill>
                  <a:srgbClr val="FF0000"/>
                </a:solidFill>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：根据知识图谱中已有的知识，推断出新的、未知的知识。</a:t>
            </a:r>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endParaRPr lang="zh-CN" altLang="en-US" sz="2000" b="1" i="0" dirty="0">
              <a:solidFill>
                <a:srgbClr val="4F4F4F"/>
              </a:solidFill>
              <a:effectLst/>
              <a:latin typeface="-apple-system"/>
            </a:endParaRPr>
          </a:p>
        </p:txBody>
      </p:sp>
      <p:pic>
        <p:nvPicPr>
          <p:cNvPr id="6" name="图片 5"/>
          <p:cNvPicPr>
            <a:picLocks noChangeAspect="1"/>
          </p:cNvPicPr>
          <p:nvPr/>
        </p:nvPicPr>
        <p:blipFill>
          <a:blip r:embed="rId4"/>
          <a:stretch>
            <a:fillRect/>
          </a:stretch>
        </p:blipFill>
        <p:spPr>
          <a:xfrm>
            <a:off x="1190625" y="2788285"/>
            <a:ext cx="9810115" cy="35286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a:fillRect/>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p:cNvSpPr txBox="1"/>
          <p:nvPr/>
        </p:nvSpPr>
        <p:spPr>
          <a:xfrm>
            <a:off x="758825" y="1039495"/>
            <a:ext cx="11029950" cy="3415030"/>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知识推理方法</a:t>
            </a:r>
            <a:r>
              <a:rPr lang="en-US" altLang="zh-CN" sz="2400" b="1" i="0" dirty="0">
                <a:solidFill>
                  <a:srgbClr val="4F4F4F"/>
                </a:solidFill>
                <a:effectLst/>
                <a:latin typeface="微软雅黑" panose="020B0503020204020204" pitchFamily="34" charset="-122"/>
                <a:ea typeface="微软雅黑" panose="020B0503020204020204" pitchFamily="34" charset="-122"/>
              </a:rPr>
              <a:t>-</a:t>
            </a:r>
            <a:r>
              <a:rPr lang="zh-CN" altLang="en-US" sz="2400" b="1" i="0" dirty="0">
                <a:solidFill>
                  <a:srgbClr val="4F4F4F"/>
                </a:solidFill>
                <a:effectLst/>
                <a:latin typeface="微软雅黑" panose="020B0503020204020204" pitchFamily="34" charset="-122"/>
                <a:ea typeface="微软雅黑" panose="020B0503020204020204" pitchFamily="34" charset="-122"/>
              </a:rPr>
              <a:t>路径排序算法</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核心思想：</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以两个实体间的路径为特征，来判断它们之间可能存在的关系</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基本流程：</a:t>
            </a:r>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特征抽取：生成并选择路径特征集合</a:t>
            </a:r>
          </a:p>
          <a:p>
            <a:pPr algn="l"/>
            <a:r>
              <a:rPr lang="zh-CN" altLang="en-US" sz="2400" b="1" i="0" dirty="0">
                <a:latin typeface="宋体" panose="02010600030101010101" pitchFamily="2" charset="-122"/>
                <a:ea typeface="宋体" panose="02010600030101010101" pitchFamily="2" charset="-122"/>
              </a:rPr>
              <a:t>        -特征计算：计算每个训练样例的特征值</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分类器训练：根据训练样例，为每个关系训练一个二分类分类器</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a:fillRect/>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p:cNvSpPr txBox="1"/>
          <p:nvPr/>
        </p:nvSpPr>
        <p:spPr>
          <a:xfrm>
            <a:off x="758825" y="1053465"/>
            <a:ext cx="11029950" cy="3784600"/>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知识推理方法</a:t>
            </a:r>
            <a:r>
              <a:rPr lang="en-US" altLang="zh-CN" sz="2400" b="1" i="0" dirty="0">
                <a:solidFill>
                  <a:srgbClr val="4F4F4F"/>
                </a:solidFill>
                <a:effectLst/>
                <a:latin typeface="微软雅黑" panose="020B0503020204020204" pitchFamily="34" charset="-122"/>
                <a:ea typeface="微软雅黑" panose="020B0503020204020204" pitchFamily="34" charset="-122"/>
              </a:rPr>
              <a:t>-</a:t>
            </a:r>
            <a:r>
              <a:rPr lang="zh-CN" altLang="en-US" sz="2400" b="1" i="0" dirty="0">
                <a:solidFill>
                  <a:srgbClr val="4F4F4F"/>
                </a:solidFill>
                <a:effectLst/>
                <a:latin typeface="微软雅黑" panose="020B0503020204020204" pitchFamily="34" charset="-122"/>
                <a:ea typeface="微软雅黑" panose="020B0503020204020204" pitchFamily="34" charset="-122"/>
              </a:rPr>
              <a:t>表示学习技术</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核心思想：</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将符号化的实体和关系在连续向量空间进行表示</a:t>
            </a:r>
          </a:p>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     </a:t>
            </a:r>
            <a:r>
              <a:rPr lang="zh-CN" altLang="en-US" sz="2400" b="1" i="0" dirty="0">
                <a:latin typeface="宋体" panose="02010600030101010101" pitchFamily="2" charset="-122"/>
                <a:ea typeface="宋体" panose="02010600030101010101" pitchFamily="2" charset="-122"/>
              </a:rPr>
              <a:t> -简化操作与计算的同时最大程度保留原始的图结构</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基本流程：</a:t>
            </a:r>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将实体和关系在隐式向量空间进行表示(向量/矩阵/张量)，</a:t>
            </a:r>
          </a:p>
          <a:p>
            <a:pPr algn="l"/>
            <a:r>
              <a:rPr lang="zh-CN" altLang="en-US" sz="2400" b="1" i="0" dirty="0">
                <a:latin typeface="宋体" panose="02010600030101010101" pitchFamily="2" charset="-122"/>
                <a:ea typeface="宋体" panose="02010600030101010101" pitchFamily="2" charset="-122"/>
              </a:rPr>
              <a:t>        -定义打分函数，衡量每个三元组成立的可能性</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根据观测三元组构造优化问题，学习实体和关系的表示</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a:fillRect/>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sp>
        <p:nvSpPr>
          <p:cNvPr id="3" name="文本框 2"/>
          <p:cNvSpPr txBox="1"/>
          <p:nvPr/>
        </p:nvSpPr>
        <p:spPr>
          <a:xfrm>
            <a:off x="758825" y="967105"/>
            <a:ext cx="11029950" cy="3784600"/>
          </a:xfrm>
          <a:prstGeom prst="rect">
            <a:avLst/>
          </a:prstGeom>
          <a:noFill/>
        </p:spPr>
        <p:txBody>
          <a:bodyPr wrap="square">
            <a:spAutoFit/>
          </a:bodyPr>
          <a:lstStyle/>
          <a:p>
            <a:pPr algn="l"/>
            <a:r>
              <a:rPr lang="zh-CN" altLang="en-US" sz="2400" b="1" i="0" dirty="0">
                <a:solidFill>
                  <a:srgbClr val="4F4F4F"/>
                </a:solidFill>
                <a:effectLst/>
                <a:latin typeface="微软雅黑" panose="020B0503020204020204" pitchFamily="34" charset="-122"/>
                <a:ea typeface="微软雅黑" panose="020B0503020204020204" pitchFamily="34" charset="-122"/>
              </a:rPr>
              <a:t>知识推理方法</a:t>
            </a:r>
            <a:r>
              <a:rPr lang="en-US" altLang="zh-CN" sz="2400" b="1" i="0" dirty="0">
                <a:solidFill>
                  <a:srgbClr val="4F4F4F"/>
                </a:solidFill>
                <a:effectLst/>
                <a:latin typeface="微软雅黑" panose="020B0503020204020204" pitchFamily="34" charset="-122"/>
                <a:ea typeface="微软雅黑" panose="020B0503020204020204" pitchFamily="34" charset="-122"/>
              </a:rPr>
              <a:t>-</a:t>
            </a:r>
            <a:r>
              <a:rPr lang="zh-CN" altLang="en-US" sz="2400" b="1" i="0" dirty="0">
                <a:solidFill>
                  <a:srgbClr val="4F4F4F"/>
                </a:solidFill>
                <a:effectLst/>
                <a:latin typeface="微软雅黑" panose="020B0503020204020204" pitchFamily="34" charset="-122"/>
                <a:ea typeface="微软雅黑" panose="020B0503020204020204" pitchFamily="34" charset="-122"/>
              </a:rPr>
              <a:t>张量分解技术</a:t>
            </a:r>
          </a:p>
          <a:p>
            <a:pPr algn="l"/>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核心思想：</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将知识图谱表示成张量（</a:t>
            </a:r>
            <a:r>
              <a:rPr lang="en-US" altLang="zh-CN" sz="2400" b="1" i="0" dirty="0">
                <a:latin typeface="宋体" panose="02010600030101010101" pitchFamily="2" charset="-122"/>
                <a:ea typeface="宋体" panose="02010600030101010101" pitchFamily="2" charset="-122"/>
              </a:rPr>
              <a:t>tensor</a:t>
            </a:r>
            <a:r>
              <a:rPr lang="zh-CN" altLang="en-US" sz="2400" b="1" i="0" dirty="0">
                <a:latin typeface="宋体" panose="02010600030101010101" pitchFamily="2" charset="-122"/>
                <a:ea typeface="宋体" panose="02010600030101010101" pitchFamily="2" charset="-122"/>
              </a:rPr>
              <a:t>）形式，通过张量分解（</a:t>
            </a:r>
            <a:r>
              <a:rPr lang="en-US" altLang="zh-CN" sz="2400" b="1" i="0" dirty="0">
                <a:latin typeface="宋体" panose="02010600030101010101" pitchFamily="2" charset="-122"/>
                <a:ea typeface="宋体" panose="02010600030101010101" pitchFamily="2" charset="-122"/>
              </a:rPr>
              <a:t>tensor factorization/decomposition</a:t>
            </a:r>
            <a:r>
              <a:rPr lang="zh-CN" altLang="en-US" sz="2400" b="1" i="0" dirty="0">
                <a:latin typeface="宋体" panose="02010600030101010101" pitchFamily="2" charset="-122"/>
                <a:ea typeface="宋体" panose="02010600030101010101" pitchFamily="2" charset="-122"/>
              </a:rPr>
              <a:t>）实现对未知事实的判定</a:t>
            </a:r>
          </a:p>
          <a:p>
            <a:pPr algn="l"/>
            <a:endParaRPr lang="zh-CN" altLang="en-US" sz="2400" b="1" i="0" dirty="0">
              <a:latin typeface="宋体" panose="02010600030101010101" pitchFamily="2" charset="-122"/>
              <a:ea typeface="宋体" panose="02010600030101010101" pitchFamily="2" charset="-122"/>
            </a:endParaRPr>
          </a:p>
          <a:p>
            <a:pPr algn="l"/>
            <a:r>
              <a:rPr lang="zh-CN" altLang="en-US" sz="2400" b="1" i="0" dirty="0">
                <a:latin typeface="宋体" panose="02010600030101010101" pitchFamily="2" charset="-122"/>
                <a:ea typeface="宋体" panose="02010600030101010101" pitchFamily="2" charset="-122"/>
              </a:rPr>
              <a:t>典型应用：</a:t>
            </a:r>
            <a:endParaRPr lang="zh-CN" altLang="en-US" sz="2400" b="1" i="0" dirty="0">
              <a:solidFill>
                <a:srgbClr val="4F4F4F"/>
              </a:solidFill>
              <a:effectLst/>
              <a:latin typeface="微软雅黑" panose="020B0503020204020204" pitchFamily="34" charset="-122"/>
              <a:ea typeface="微软雅黑" panose="020B0503020204020204" pitchFamily="34" charset="-122"/>
            </a:endParaRP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链接预测:判断两个实体之间是否存在某种特定关系</a:t>
            </a:r>
          </a:p>
          <a:p>
            <a:pPr algn="l"/>
            <a:r>
              <a:rPr lang="zh-CN" altLang="en-US" sz="2400" b="1" i="0" dirty="0">
                <a:latin typeface="宋体" panose="02010600030101010101" pitchFamily="2" charset="-122"/>
                <a:ea typeface="宋体" panose="02010600030101010101" pitchFamily="2" charset="-122"/>
              </a:rPr>
              <a:t>        -实体分类 :判断实体所属语义类别</a:t>
            </a:r>
          </a:p>
          <a:p>
            <a:pPr algn="l"/>
            <a:r>
              <a:rPr lang="zh-CN" altLang="en-US" sz="2400" b="1" i="0" dirty="0">
                <a:latin typeface="宋体" panose="02010600030101010101" pitchFamily="2" charset="-122"/>
                <a:ea typeface="宋体" panose="02010600030101010101" pitchFamily="2" charset="-122"/>
              </a:rPr>
              <a:t>        </a:t>
            </a:r>
            <a:r>
              <a:rPr lang="en-US" altLang="zh-CN" sz="2400" b="1" i="0" dirty="0">
                <a:latin typeface="宋体" panose="02010600030101010101" pitchFamily="2" charset="-122"/>
                <a:ea typeface="宋体" panose="02010600030101010101" pitchFamily="2" charset="-122"/>
              </a:rPr>
              <a:t>-</a:t>
            </a:r>
            <a:r>
              <a:rPr lang="zh-CN" altLang="en-US" sz="2400" b="1" i="0" dirty="0">
                <a:latin typeface="宋体" panose="02010600030101010101" pitchFamily="2" charset="-122"/>
                <a:ea typeface="宋体" panose="02010600030101010101" pitchFamily="2" charset="-122"/>
              </a:rPr>
              <a:t>实体解析:识别并合并指代同一实体的不同名称</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构建过程</a:t>
            </a:r>
            <a:endParaRPr lang="en-US" altLang="zh-CN" sz="20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FE07EBDD-3A52-4461-A733-C902C6F4D6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975" y="1479306"/>
            <a:ext cx="10975196" cy="4698756"/>
          </a:xfrm>
          <a:prstGeom prst="rect">
            <a:avLst/>
          </a:prstGeom>
        </p:spPr>
      </p:pic>
    </p:spTree>
    <p:extLst>
      <p:ext uri="{BB962C8B-B14F-4D97-AF65-F5344CB8AC3E}">
        <p14:creationId xmlns:p14="http://schemas.microsoft.com/office/powerpoint/2010/main" val="3458285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464784" y="3075057"/>
            <a:ext cx="3262432"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人机对话系统</a:t>
            </a:r>
          </a:p>
        </p:txBody>
      </p:sp>
    </p:spTree>
    <p:extLst>
      <p:ext uri="{BB962C8B-B14F-4D97-AF65-F5344CB8AC3E}">
        <p14:creationId xmlns:p14="http://schemas.microsoft.com/office/powerpoint/2010/main" val="3802362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B7B545F1-B24A-4C2F-8698-BE176DA957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4272"/>
            <a:ext cx="10873943" cy="6146447"/>
          </a:xfrm>
          <a:prstGeom prst="rect">
            <a:avLst/>
          </a:prstGeom>
        </p:spPr>
      </p:pic>
      <p:pic>
        <p:nvPicPr>
          <p:cNvPr id="6" name="图片 5">
            <a:extLst>
              <a:ext uri="{FF2B5EF4-FFF2-40B4-BE49-F238E27FC236}">
                <a16:creationId xmlns:a16="http://schemas.microsoft.com/office/drawing/2014/main" id="{CC0AEA0C-6633-4156-9F9B-B0F672852EA6}"/>
              </a:ext>
            </a:extLst>
          </p:cNvPr>
          <p:cNvPicPr>
            <a:picLocks noChangeAspect="1"/>
          </p:cNvPicPr>
          <p:nvPr/>
        </p:nvPicPr>
        <p:blipFill rotWithShape="1">
          <a:blip r:embed="rId5">
            <a:extLst>
              <a:ext uri="{28A0092B-C50C-407E-A947-70E740481C1C}">
                <a14:useLocalDpi xmlns:a14="http://schemas.microsoft.com/office/drawing/2010/main" val="0"/>
              </a:ext>
            </a:extLst>
          </a:blip>
          <a:srcRect r="35799"/>
          <a:stretch/>
        </p:blipFill>
        <p:spPr>
          <a:xfrm>
            <a:off x="5133702" y="820134"/>
            <a:ext cx="6979276" cy="6146447"/>
          </a:xfrm>
          <a:prstGeom prst="rect">
            <a:avLst/>
          </a:prstGeom>
        </p:spPr>
      </p:pic>
      <p:sp>
        <p:nvSpPr>
          <p:cNvPr id="7" name="文本框 6">
            <a:extLst>
              <a:ext uri="{FF2B5EF4-FFF2-40B4-BE49-F238E27FC236}">
                <a16:creationId xmlns:a16="http://schemas.microsoft.com/office/drawing/2014/main" id="{17633F0A-2EC2-4EE3-A187-53B19F133E00}"/>
              </a:ext>
            </a:extLst>
          </p:cNvPr>
          <p:cNvSpPr txBox="1"/>
          <p:nvPr/>
        </p:nvSpPr>
        <p:spPr>
          <a:xfrm>
            <a:off x="4459111" y="158750"/>
            <a:ext cx="5768622" cy="523220"/>
          </a:xfrm>
          <a:prstGeom prst="rect">
            <a:avLst/>
          </a:prstGeom>
          <a:noFill/>
        </p:spPr>
        <p:txBody>
          <a:bodyPr wrap="square" rtlCol="0">
            <a:spAutoFit/>
          </a:bodyPr>
          <a:lstStyle/>
          <a:p>
            <a:r>
              <a:rPr lang="en-US" altLang="zh-CN" sz="2800" dirty="0">
                <a:latin typeface="-apple-system"/>
              </a:rPr>
              <a:t>Q : who is the wife of bill gates</a:t>
            </a:r>
            <a:endParaRPr lang="zh-CN" altLang="en-US" sz="2800" dirty="0">
              <a:latin typeface="-apple-system"/>
            </a:endParaRPr>
          </a:p>
        </p:txBody>
      </p:sp>
      <p:sp>
        <p:nvSpPr>
          <p:cNvPr id="13" name="文本框 12">
            <a:extLst>
              <a:ext uri="{FF2B5EF4-FFF2-40B4-BE49-F238E27FC236}">
                <a16:creationId xmlns:a16="http://schemas.microsoft.com/office/drawing/2014/main" id="{2B9EAF27-835E-44C4-965D-1FDDDF3D969D}"/>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Tree>
    <p:extLst>
      <p:ext uri="{BB962C8B-B14F-4D97-AF65-F5344CB8AC3E}">
        <p14:creationId xmlns:p14="http://schemas.microsoft.com/office/powerpoint/2010/main" val="135005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人机对话系统</a:t>
            </a:r>
          </a:p>
        </p:txBody>
      </p:sp>
      <p:sp>
        <p:nvSpPr>
          <p:cNvPr id="5" name="文本框 4">
            <a:extLst>
              <a:ext uri="{FF2B5EF4-FFF2-40B4-BE49-F238E27FC236}">
                <a16:creationId xmlns:a16="http://schemas.microsoft.com/office/drawing/2014/main" id="{1AACB85A-CEDB-4A12-85D2-C49DA51CAC9C}"/>
              </a:ext>
            </a:extLst>
          </p:cNvPr>
          <p:cNvSpPr txBox="1"/>
          <p:nvPr/>
        </p:nvSpPr>
        <p:spPr>
          <a:xfrm>
            <a:off x="580292" y="1009252"/>
            <a:ext cx="11031416" cy="4524315"/>
          </a:xfrm>
          <a:prstGeom prst="rect">
            <a:avLst/>
          </a:prstGeom>
          <a:noFill/>
        </p:spPr>
        <p:txBody>
          <a:bodyPr wrap="square">
            <a:spAutoFit/>
          </a:bodyPr>
          <a:lstStyle/>
          <a:p>
            <a:pPr algn="l"/>
            <a:r>
              <a:rPr lang="zh-CN" altLang="en-US" sz="2400" b="1" i="0" dirty="0">
                <a:solidFill>
                  <a:srgbClr val="4D4D4D"/>
                </a:solidFill>
                <a:effectLst/>
                <a:latin typeface="微软雅黑" panose="020B0503020204020204" pitchFamily="34" charset="-122"/>
                <a:ea typeface="微软雅黑" panose="020B0503020204020204" pitchFamily="34" charset="-122"/>
              </a:rPr>
              <a:t>人机对话系统的发展历程</a:t>
            </a:r>
            <a:endParaRPr lang="en-US" altLang="zh-CN" sz="2400" b="1" i="0" dirty="0">
              <a:solidFill>
                <a:srgbClr val="4D4D4D"/>
              </a:solidFill>
              <a:effectLst/>
              <a:latin typeface="微软雅黑" panose="020B0503020204020204" pitchFamily="34" charset="-122"/>
              <a:ea typeface="微软雅黑" panose="020B0503020204020204" pitchFamily="34" charset="-122"/>
            </a:endParaRPr>
          </a:p>
          <a:p>
            <a:pPr algn="l"/>
            <a:endParaRPr lang="en-US" altLang="zh-CN" sz="24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2000" b="0" i="0" dirty="0">
                <a:solidFill>
                  <a:srgbClr val="4D4D4D"/>
                </a:solidFill>
                <a:effectLst/>
                <a:latin typeface="微软雅黑" panose="020B0503020204020204" pitchFamily="34" charset="-122"/>
                <a:ea typeface="微软雅黑" panose="020B0503020204020204" pitchFamily="34" charset="-122"/>
              </a:rPr>
              <a:t>人机对话系统最早在工业界引起比较大的轰动是 </a:t>
            </a:r>
            <a:r>
              <a:rPr lang="en-US" altLang="zh-CN" sz="2000" b="0" i="0" dirty="0">
                <a:solidFill>
                  <a:srgbClr val="4D4D4D"/>
                </a:solidFill>
                <a:effectLst/>
                <a:latin typeface="微软雅黑" panose="020B0503020204020204" pitchFamily="34" charset="-122"/>
                <a:ea typeface="微软雅黑" panose="020B0503020204020204" pitchFamily="34" charset="-122"/>
              </a:rPr>
              <a:t>Apple Siri</a:t>
            </a:r>
            <a:r>
              <a:rPr lang="zh-CN" altLang="en-US" sz="2000" b="0" i="0" dirty="0">
                <a:solidFill>
                  <a:srgbClr val="4D4D4D"/>
                </a:solidFill>
                <a:effectLst/>
                <a:latin typeface="微软雅黑" panose="020B0503020204020204" pitchFamily="34" charset="-122"/>
                <a:ea typeface="微软雅黑" panose="020B0503020204020204" pitchFamily="34" charset="-122"/>
              </a:rPr>
              <a:t>，创新点在于，我们传统的手机 </a:t>
            </a:r>
            <a:r>
              <a:rPr lang="en-US" altLang="zh-CN" sz="2000" b="0" i="0" dirty="0">
                <a:solidFill>
                  <a:srgbClr val="4D4D4D"/>
                </a:solidFill>
                <a:effectLst/>
                <a:latin typeface="微软雅黑" panose="020B0503020204020204" pitchFamily="34" charset="-122"/>
                <a:ea typeface="微软雅黑" panose="020B0503020204020204" pitchFamily="34" charset="-122"/>
              </a:rPr>
              <a:t>GUI </a:t>
            </a:r>
            <a:r>
              <a:rPr lang="zh-CN" altLang="en-US" sz="2000" b="0" i="0" dirty="0">
                <a:solidFill>
                  <a:srgbClr val="4D4D4D"/>
                </a:solidFill>
                <a:effectLst/>
                <a:latin typeface="微软雅黑" panose="020B0503020204020204" pitchFamily="34" charset="-122"/>
                <a:ea typeface="微软雅黑" panose="020B0503020204020204" pitchFamily="34" charset="-122"/>
              </a:rPr>
              <a:t>界面上加了一个语音 </a:t>
            </a:r>
            <a:r>
              <a:rPr lang="en-US" altLang="zh-CN" sz="2000" b="0" i="0" dirty="0">
                <a:solidFill>
                  <a:srgbClr val="FF0000"/>
                </a:solidFill>
                <a:effectLst/>
                <a:latin typeface="微软雅黑" panose="020B0503020204020204" pitchFamily="34" charset="-122"/>
                <a:ea typeface="微软雅黑" panose="020B0503020204020204" pitchFamily="34" charset="-122"/>
              </a:rPr>
              <a:t>Voice-UI</a:t>
            </a:r>
            <a:r>
              <a:rPr lang="zh-CN" altLang="en-US" sz="2000" b="0" i="0" dirty="0">
                <a:solidFill>
                  <a:srgbClr val="4D4D4D"/>
                </a:solidFill>
                <a:effectLst/>
                <a:latin typeface="微软雅黑" panose="020B0503020204020204" pitchFamily="34" charset="-122"/>
                <a:ea typeface="微软雅黑" panose="020B0503020204020204" pitchFamily="34" charset="-122"/>
              </a:rPr>
              <a:t>。</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4D4D4D"/>
                </a:solidFill>
                <a:effectLst/>
                <a:latin typeface="微软雅黑" panose="020B0503020204020204" pitchFamily="34" charset="-122"/>
                <a:ea typeface="微软雅黑" panose="020B0503020204020204" pitchFamily="34" charset="-122"/>
              </a:rPr>
              <a:t>2014 </a:t>
            </a:r>
            <a:r>
              <a:rPr lang="zh-CN" altLang="en-US" sz="2000" b="0" i="0" dirty="0">
                <a:solidFill>
                  <a:srgbClr val="4D4D4D"/>
                </a:solidFill>
                <a:effectLst/>
                <a:latin typeface="微软雅黑" panose="020B0503020204020204" pitchFamily="34" charset="-122"/>
                <a:ea typeface="微软雅黑" panose="020B0503020204020204" pitchFamily="34" charset="-122"/>
              </a:rPr>
              <a:t>年推出的 </a:t>
            </a:r>
            <a:r>
              <a:rPr lang="en-US" altLang="zh-CN" sz="2000" b="0" i="0" dirty="0">
                <a:solidFill>
                  <a:srgbClr val="4D4D4D"/>
                </a:solidFill>
                <a:effectLst/>
                <a:latin typeface="微软雅黑" panose="020B0503020204020204" pitchFamily="34" charset="-122"/>
                <a:ea typeface="微软雅黑" panose="020B0503020204020204" pitchFamily="34" charset="-122"/>
              </a:rPr>
              <a:t>Amazon Echo</a:t>
            </a:r>
            <a:r>
              <a:rPr lang="zh-CN" altLang="en-US" sz="2000" b="0" i="0" dirty="0">
                <a:solidFill>
                  <a:srgbClr val="4D4D4D"/>
                </a:solidFill>
                <a:effectLst/>
                <a:latin typeface="微软雅黑" panose="020B0503020204020204" pitchFamily="34" charset="-122"/>
                <a:ea typeface="微软雅黑" panose="020B0503020204020204" pitchFamily="34" charset="-122"/>
              </a:rPr>
              <a:t>，它是一个</a:t>
            </a:r>
            <a:r>
              <a:rPr lang="zh-CN" altLang="en-US" sz="2000" b="0" i="0" dirty="0">
                <a:solidFill>
                  <a:srgbClr val="FF0000"/>
                </a:solidFill>
                <a:effectLst/>
                <a:latin typeface="微软雅黑" panose="020B0503020204020204" pitchFamily="34" charset="-122"/>
                <a:ea typeface="微软雅黑" panose="020B0503020204020204" pitchFamily="34" charset="-122"/>
              </a:rPr>
              <a:t>完全基于语音交互</a:t>
            </a:r>
            <a:r>
              <a:rPr lang="zh-CN" altLang="en-US" sz="2000" b="0" i="0" dirty="0">
                <a:solidFill>
                  <a:srgbClr val="4D4D4D"/>
                </a:solidFill>
                <a:effectLst/>
                <a:latin typeface="微软雅黑" panose="020B0503020204020204" pitchFamily="34" charset="-122"/>
                <a:ea typeface="微软雅黑" panose="020B0503020204020204" pitchFamily="34" charset="-122"/>
              </a:rPr>
              <a:t>的硬件，其语音技术比 </a:t>
            </a:r>
            <a:r>
              <a:rPr lang="en-US" altLang="zh-CN" sz="2000" b="0" i="0" dirty="0">
                <a:solidFill>
                  <a:srgbClr val="4D4D4D"/>
                </a:solidFill>
                <a:effectLst/>
                <a:latin typeface="微软雅黑" panose="020B0503020204020204" pitchFamily="34" charset="-122"/>
                <a:ea typeface="微软雅黑" panose="020B0503020204020204" pitchFamily="34" charset="-122"/>
              </a:rPr>
              <a:t>Siri </a:t>
            </a:r>
            <a:r>
              <a:rPr lang="zh-CN" altLang="en-US" sz="2000" b="0" i="0" dirty="0">
                <a:solidFill>
                  <a:srgbClr val="4D4D4D"/>
                </a:solidFill>
                <a:effectLst/>
                <a:latin typeface="微软雅黑" panose="020B0503020204020204" pitchFamily="34" charset="-122"/>
                <a:ea typeface="微软雅黑" panose="020B0503020204020204" pitchFamily="34" charset="-122"/>
              </a:rPr>
              <a:t>前进了一大截，因为它支持远讲。</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4D4D4D"/>
                </a:solidFill>
                <a:effectLst/>
                <a:latin typeface="微软雅黑" panose="020B0503020204020204" pitchFamily="34" charset="-122"/>
                <a:ea typeface="微软雅黑" panose="020B0503020204020204" pitchFamily="34" charset="-122"/>
              </a:rPr>
              <a:t>2017 </a:t>
            </a:r>
            <a:r>
              <a:rPr lang="zh-CN" altLang="en-US" sz="2000" b="0" i="0" dirty="0">
                <a:solidFill>
                  <a:srgbClr val="4D4D4D"/>
                </a:solidFill>
                <a:effectLst/>
                <a:latin typeface="微软雅黑" panose="020B0503020204020204" pitchFamily="34" charset="-122"/>
                <a:ea typeface="微软雅黑" panose="020B0503020204020204" pitchFamily="34" charset="-122"/>
              </a:rPr>
              <a:t>年亚马逊又推出了一个带屏幕的音箱 </a:t>
            </a:r>
            <a:r>
              <a:rPr lang="en-US" altLang="zh-CN" sz="2000" b="0" i="0" dirty="0">
                <a:solidFill>
                  <a:srgbClr val="4D4D4D"/>
                </a:solidFill>
                <a:effectLst/>
                <a:latin typeface="微软雅黑" panose="020B0503020204020204" pitchFamily="34" charset="-122"/>
                <a:ea typeface="微软雅黑" panose="020B0503020204020204" pitchFamily="34" charset="-122"/>
              </a:rPr>
              <a:t>Amazon Echo Show</a:t>
            </a:r>
            <a:r>
              <a:rPr lang="zh-CN" altLang="en-US" sz="2000" b="0" i="0" dirty="0">
                <a:solidFill>
                  <a:srgbClr val="4D4D4D"/>
                </a:solidFill>
                <a:effectLst/>
                <a:latin typeface="微软雅黑" panose="020B0503020204020204" pitchFamily="34" charset="-122"/>
                <a:ea typeface="微软雅黑" panose="020B0503020204020204" pitchFamily="34" charset="-122"/>
              </a:rPr>
              <a:t>，</a:t>
            </a:r>
            <a:r>
              <a:rPr lang="en-US" altLang="zh-CN" sz="2000" b="0" i="0" dirty="0">
                <a:solidFill>
                  <a:srgbClr val="FF0000"/>
                </a:solidFill>
                <a:effectLst/>
                <a:latin typeface="微软雅黑" panose="020B0503020204020204" pitchFamily="34" charset="-122"/>
                <a:ea typeface="微软雅黑" panose="020B0503020204020204" pitchFamily="34" charset="-122"/>
              </a:rPr>
              <a:t>VUI</a:t>
            </a:r>
            <a:r>
              <a:rPr lang="en-US" altLang="zh-CN" sz="2000" b="0" i="0" dirty="0">
                <a:solidFill>
                  <a:srgbClr val="4D4D4D"/>
                </a:solidFill>
                <a:effectLst/>
                <a:latin typeface="微软雅黑" panose="020B0503020204020204" pitchFamily="34" charset="-122"/>
                <a:ea typeface="微软雅黑" panose="020B0503020204020204" pitchFamily="34" charset="-122"/>
              </a:rPr>
              <a:t> </a:t>
            </a:r>
            <a:r>
              <a:rPr lang="zh-CN" altLang="en-US" sz="2000" b="0" i="0" dirty="0">
                <a:solidFill>
                  <a:srgbClr val="4D4D4D"/>
                </a:solidFill>
                <a:effectLst/>
                <a:latin typeface="微软雅黑" panose="020B0503020204020204" pitchFamily="34" charset="-122"/>
                <a:ea typeface="微软雅黑" panose="020B0503020204020204" pitchFamily="34" charset="-122"/>
              </a:rPr>
              <a:t>用来做便捷输入，</a:t>
            </a:r>
            <a:r>
              <a:rPr lang="en-US" altLang="zh-CN" sz="2000" b="0" i="0" dirty="0">
                <a:solidFill>
                  <a:srgbClr val="FF0000"/>
                </a:solidFill>
                <a:effectLst/>
                <a:latin typeface="微软雅黑" panose="020B0503020204020204" pitchFamily="34" charset="-122"/>
                <a:ea typeface="微软雅黑" panose="020B0503020204020204" pitchFamily="34" charset="-122"/>
              </a:rPr>
              <a:t>GUI</a:t>
            </a:r>
            <a:r>
              <a:rPr lang="en-US" altLang="zh-CN" sz="2000" b="0" i="0" dirty="0">
                <a:solidFill>
                  <a:srgbClr val="4D4D4D"/>
                </a:solidFill>
                <a:effectLst/>
                <a:latin typeface="微软雅黑" panose="020B0503020204020204" pitchFamily="34" charset="-122"/>
                <a:ea typeface="微软雅黑" panose="020B0503020204020204" pitchFamily="34" charset="-122"/>
              </a:rPr>
              <a:t> </a:t>
            </a:r>
            <a:r>
              <a:rPr lang="zh-CN" altLang="en-US" sz="2000" b="0" i="0" dirty="0">
                <a:solidFill>
                  <a:srgbClr val="4D4D4D"/>
                </a:solidFill>
                <a:effectLst/>
                <a:latin typeface="微软雅黑" panose="020B0503020204020204" pitchFamily="34" charset="-122"/>
                <a:ea typeface="微软雅黑" panose="020B0503020204020204" pitchFamily="34" charset="-122"/>
              </a:rPr>
              <a:t>用来做高效输出。</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r>
              <a:rPr lang="zh-CN" altLang="en-US" sz="2000" b="0" i="0" dirty="0">
                <a:solidFill>
                  <a:srgbClr val="4D4D4D"/>
                </a:solidFill>
                <a:effectLst/>
                <a:latin typeface="微软雅黑" panose="020B0503020204020204" pitchFamily="34" charset="-122"/>
                <a:ea typeface="微软雅黑" panose="020B0503020204020204" pitchFamily="34" charset="-122"/>
              </a:rPr>
              <a:t>更高级的形态是现在很多电影都能看到的像</a:t>
            </a:r>
            <a:r>
              <a:rPr lang="en-US" altLang="zh-CN" sz="2000" b="0" i="0" dirty="0">
                <a:solidFill>
                  <a:srgbClr val="4D4D4D"/>
                </a:solidFill>
                <a:effectLst/>
                <a:latin typeface="微软雅黑" panose="020B0503020204020204" pitchFamily="34" charset="-122"/>
                <a:ea typeface="微软雅黑" panose="020B0503020204020204" pitchFamily="34" charset="-122"/>
              </a:rPr>
              <a:t>Eva</a:t>
            </a:r>
            <a:r>
              <a:rPr lang="zh-CN" altLang="en-US" sz="2000" b="0" i="0" dirty="0">
                <a:solidFill>
                  <a:srgbClr val="4D4D4D"/>
                </a:solidFill>
                <a:effectLst/>
                <a:latin typeface="微软雅黑" panose="020B0503020204020204" pitchFamily="34" charset="-122"/>
                <a:ea typeface="微软雅黑" panose="020B0503020204020204" pitchFamily="34" charset="-122"/>
              </a:rPr>
              <a:t>、</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钢铁侠</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或者</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西部世界</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里面这种</a:t>
            </a:r>
            <a:r>
              <a:rPr lang="zh-CN" altLang="en-US" sz="2000" b="0" i="0" dirty="0">
                <a:solidFill>
                  <a:srgbClr val="FF0000"/>
                </a:solidFill>
                <a:effectLst/>
                <a:latin typeface="微软雅黑" panose="020B0503020204020204" pitchFamily="34" charset="-122"/>
                <a:ea typeface="微软雅黑" panose="020B0503020204020204" pitchFamily="34" charset="-122"/>
              </a:rPr>
              <a:t>人形的机器人</a:t>
            </a:r>
            <a:r>
              <a:rPr lang="zh-CN" altLang="en-US" sz="2000" b="0" i="0" dirty="0">
                <a:solidFill>
                  <a:srgbClr val="4D4D4D"/>
                </a:solidFill>
                <a:effectLst/>
                <a:latin typeface="微软雅黑" panose="020B0503020204020204" pitchFamily="34" charset="-122"/>
                <a:ea typeface="微软雅黑" panose="020B0503020204020204" pitchFamily="34" charset="-122"/>
              </a:rPr>
              <a:t>，完全可以</a:t>
            </a:r>
            <a:r>
              <a:rPr lang="zh-CN" altLang="en-US" sz="2000" b="0" i="0" dirty="0">
                <a:solidFill>
                  <a:srgbClr val="FF0000"/>
                </a:solidFill>
                <a:effectLst/>
                <a:latin typeface="微软雅黑" panose="020B0503020204020204" pitchFamily="34" charset="-122"/>
                <a:ea typeface="微软雅黑" panose="020B0503020204020204" pitchFamily="34" charset="-122"/>
              </a:rPr>
              <a:t>跟人自由对话</a:t>
            </a:r>
            <a:r>
              <a:rPr lang="zh-CN" altLang="en-US" sz="2000" b="0" i="0" dirty="0">
                <a:solidFill>
                  <a:srgbClr val="4D4D4D"/>
                </a:solidFill>
                <a:effectLst/>
                <a:latin typeface="微软雅黑" panose="020B0503020204020204" pitchFamily="34" charset="-122"/>
                <a:ea typeface="微软雅黑" panose="020B0503020204020204" pitchFamily="34" charset="-122"/>
              </a:rPr>
              <a:t>，它的交互是 </a:t>
            </a:r>
            <a:r>
              <a:rPr lang="en-US" altLang="zh-CN" sz="2000" b="0" i="0" dirty="0">
                <a:solidFill>
                  <a:srgbClr val="FF0000"/>
                </a:solidFill>
                <a:effectLst/>
                <a:latin typeface="微软雅黑" panose="020B0503020204020204" pitchFamily="34" charset="-122"/>
                <a:ea typeface="微软雅黑" panose="020B0503020204020204" pitchFamily="34" charset="-122"/>
              </a:rPr>
              <a:t>VUI++</a:t>
            </a:r>
            <a:r>
              <a:rPr lang="zh-CN" altLang="en-US" sz="2000" b="0" i="0" dirty="0">
                <a:solidFill>
                  <a:srgbClr val="4D4D4D"/>
                </a:solidFill>
                <a:effectLst/>
                <a:latin typeface="微软雅黑" panose="020B0503020204020204" pitchFamily="34" charset="-122"/>
                <a:ea typeface="微软雅黑" panose="020B0503020204020204" pitchFamily="34" charset="-122"/>
              </a:rPr>
              <a:t>，真正模拟人的多模态的交互形态，这个时间点也许在 </a:t>
            </a:r>
            <a:r>
              <a:rPr lang="en-US" altLang="zh-CN" sz="2000" b="0" i="0" dirty="0">
                <a:solidFill>
                  <a:srgbClr val="4D4D4D"/>
                </a:solidFill>
                <a:effectLst/>
                <a:latin typeface="微软雅黑" panose="020B0503020204020204" pitchFamily="34" charset="-122"/>
                <a:ea typeface="微软雅黑" panose="020B0503020204020204" pitchFamily="34" charset="-122"/>
              </a:rPr>
              <a:t>2045 </a:t>
            </a:r>
            <a:r>
              <a:rPr lang="zh-CN" altLang="en-US" sz="2000" b="0" i="0" dirty="0">
                <a:solidFill>
                  <a:srgbClr val="4D4D4D"/>
                </a:solidFill>
                <a:effectLst/>
                <a:latin typeface="微软雅黑" panose="020B0503020204020204" pitchFamily="34" charset="-122"/>
                <a:ea typeface="微软雅黑" panose="020B0503020204020204" pitchFamily="34" charset="-122"/>
              </a:rPr>
              <a:t>年会出现。</a:t>
            </a:r>
          </a:p>
        </p:txBody>
      </p:sp>
    </p:spTree>
    <p:extLst>
      <p:ext uri="{BB962C8B-B14F-4D97-AF65-F5344CB8AC3E}">
        <p14:creationId xmlns:p14="http://schemas.microsoft.com/office/powerpoint/2010/main" val="17097034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人机对话系统</a:t>
            </a:r>
          </a:p>
        </p:txBody>
      </p:sp>
      <p:sp>
        <p:nvSpPr>
          <p:cNvPr id="5" name="文本框 4">
            <a:extLst>
              <a:ext uri="{FF2B5EF4-FFF2-40B4-BE49-F238E27FC236}">
                <a16:creationId xmlns:a16="http://schemas.microsoft.com/office/drawing/2014/main" id="{3488A15C-3277-4A81-8EB4-0A70763E2B5B}"/>
              </a:ext>
            </a:extLst>
          </p:cNvPr>
          <p:cNvSpPr txBox="1"/>
          <p:nvPr/>
        </p:nvSpPr>
        <p:spPr>
          <a:xfrm>
            <a:off x="715107" y="1095674"/>
            <a:ext cx="6096000" cy="461665"/>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人机对话系统的交互形式和应用场景</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43CC317-F8B2-454A-8D68-5979EB16A66B}"/>
              </a:ext>
            </a:extLst>
          </p:cNvPr>
          <p:cNvSpPr txBox="1"/>
          <p:nvPr/>
        </p:nvSpPr>
        <p:spPr>
          <a:xfrm>
            <a:off x="855785" y="1626311"/>
            <a:ext cx="10714892" cy="4862357"/>
          </a:xfrm>
          <a:prstGeom prst="rect">
            <a:avLst/>
          </a:prstGeom>
          <a:noFill/>
        </p:spPr>
        <p:txBody>
          <a:bodyPr wrap="square">
            <a:spAutoFit/>
          </a:bodyPr>
          <a:lstStyle/>
          <a:p>
            <a:pPr algn="l">
              <a:lnSpc>
                <a:spcPct val="12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聊天。</a:t>
            </a:r>
            <a:r>
              <a:rPr lang="zh-CN" altLang="en-US" sz="2000" b="0" i="0" dirty="0">
                <a:solidFill>
                  <a:srgbClr val="4D4D4D"/>
                </a:solidFill>
                <a:effectLst/>
                <a:latin typeface="微软雅黑" panose="020B0503020204020204" pitchFamily="34" charset="-122"/>
                <a:ea typeface="微软雅黑" panose="020B0503020204020204" pitchFamily="34" charset="-122"/>
              </a:rPr>
              <a:t>典型代表是小冰，它包括问候和寒暄，其特点是没有明确目的，而且不一定回答用户的问题。聊天在现有的人机对话系统中主要是起到情感陪伴的作用。</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问答。</a:t>
            </a:r>
            <a:r>
              <a:rPr lang="zh-CN" altLang="en-US" sz="2000" b="0" i="0" dirty="0">
                <a:solidFill>
                  <a:srgbClr val="4D4D4D"/>
                </a:solidFill>
                <a:effectLst/>
                <a:latin typeface="微软雅黑" panose="020B0503020204020204" pitchFamily="34" charset="-122"/>
                <a:ea typeface="微软雅黑" panose="020B0503020204020204" pitchFamily="34" charset="-122"/>
              </a:rPr>
              <a:t>它要对用户的问答给出精准的答案。这些问题可以是事实性的问题，如“姚明有多高”</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也可能是其他定义类，描述类或者比较类的问题。</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操控</a:t>
            </a:r>
            <a:r>
              <a:rPr lang="zh-CN" altLang="en-US" sz="2000" b="1" dirty="0">
                <a:solidFill>
                  <a:srgbClr val="4D4D4D"/>
                </a:solidFill>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只是解析出它的语义，来供第三方执行，最典型的操控是打开空调、打开台灯，或者播放某一首歌。</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任务式对话。</a:t>
            </a:r>
            <a:r>
              <a:rPr lang="zh-CN" altLang="en-US" sz="2000" b="0" i="0" dirty="0">
                <a:solidFill>
                  <a:srgbClr val="4D4D4D"/>
                </a:solidFill>
                <a:effectLst/>
                <a:latin typeface="微软雅黑" panose="020B0503020204020204" pitchFamily="34" charset="-122"/>
                <a:ea typeface="微软雅黑" panose="020B0503020204020204" pitchFamily="34" charset="-122"/>
              </a:rPr>
              <a:t>它是一个目的性很强的对话，目标是收集信息，以完成某个填表单式的任务，最常见的像订外卖、订酒店、订机票，这种方式通过对话来做。</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主动对话。</a:t>
            </a:r>
            <a:r>
              <a:rPr lang="zh-CN" altLang="en-US" sz="2000" b="0" i="0" dirty="0">
                <a:solidFill>
                  <a:srgbClr val="4D4D4D"/>
                </a:solidFill>
                <a:effectLst/>
                <a:latin typeface="微软雅黑" panose="020B0503020204020204" pitchFamily="34" charset="-122"/>
                <a:ea typeface="微软雅黑" panose="020B0503020204020204" pitchFamily="34" charset="-122"/>
              </a:rPr>
              <a:t>让机器主动发起话题，不同的是，前面的交互都是让人来主动发起这个交互。</a:t>
            </a:r>
          </a:p>
        </p:txBody>
      </p:sp>
    </p:spTree>
    <p:extLst>
      <p:ext uri="{BB962C8B-B14F-4D97-AF65-F5344CB8AC3E}">
        <p14:creationId xmlns:p14="http://schemas.microsoft.com/office/powerpoint/2010/main" val="467776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人机对话系统</a:t>
            </a:r>
          </a:p>
        </p:txBody>
      </p:sp>
      <p:sp>
        <p:nvSpPr>
          <p:cNvPr id="5" name="文本框 4">
            <a:extLst>
              <a:ext uri="{FF2B5EF4-FFF2-40B4-BE49-F238E27FC236}">
                <a16:creationId xmlns:a16="http://schemas.microsoft.com/office/drawing/2014/main" id="{694A7B10-5365-4394-9907-4A3B0308F218}"/>
              </a:ext>
            </a:extLst>
          </p:cNvPr>
          <p:cNvSpPr txBox="1"/>
          <p:nvPr/>
        </p:nvSpPr>
        <p:spPr>
          <a:xfrm>
            <a:off x="762000" y="1028672"/>
            <a:ext cx="6096000" cy="461665"/>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人机对话技术架构</a:t>
            </a:r>
            <a:endParaRPr lang="zh-CN" altLang="en-US" sz="2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5AB14E2-9FB7-4641-8597-8A1008A45385}"/>
              </a:ext>
            </a:extLst>
          </p:cNvPr>
          <p:cNvSpPr txBox="1"/>
          <p:nvPr/>
        </p:nvSpPr>
        <p:spPr>
          <a:xfrm>
            <a:off x="984737" y="1736229"/>
            <a:ext cx="10480431" cy="4123693"/>
          </a:xfrm>
          <a:prstGeom prst="rect">
            <a:avLst/>
          </a:prstGeom>
          <a:noFill/>
        </p:spPr>
        <p:txBody>
          <a:bodyPr wrap="square">
            <a:spAutoFit/>
          </a:bodyPr>
          <a:lstStyle/>
          <a:p>
            <a:pPr algn="l">
              <a:lnSpc>
                <a:spcPct val="12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1</a:t>
            </a:r>
            <a:r>
              <a:rPr lang="zh-CN" altLang="en-US" sz="2000" b="1" i="0" dirty="0">
                <a:solidFill>
                  <a:srgbClr val="4D4D4D"/>
                </a:solidFill>
                <a:effectLst/>
                <a:latin typeface="微软雅黑" panose="020B0503020204020204" pitchFamily="34" charset="-122"/>
                <a:ea typeface="微软雅黑" panose="020B0503020204020204" pitchFamily="34" charset="-122"/>
              </a:rPr>
              <a:t>、语音识别：</a:t>
            </a:r>
            <a:r>
              <a:rPr lang="zh-CN" altLang="en-US" sz="2000" b="0" i="0" dirty="0">
                <a:solidFill>
                  <a:srgbClr val="4D4D4D"/>
                </a:solidFill>
                <a:effectLst/>
                <a:latin typeface="微软雅黑" panose="020B0503020204020204" pitchFamily="34" charset="-122"/>
                <a:ea typeface="微软雅黑" panose="020B0503020204020204" pitchFamily="34" charset="-122"/>
              </a:rPr>
              <a:t>主要解决复杂真实场景噪声、用户口音多样的情况下，把人说的话转成文字，即做到“听得清”。</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en-US" altLang="zh-CN" sz="2000" b="1" dirty="0">
                <a:solidFill>
                  <a:srgbClr val="4D4D4D"/>
                </a:solidFill>
                <a:latin typeface="微软雅黑" panose="020B0503020204020204" pitchFamily="34" charset="-122"/>
                <a:ea typeface="微软雅黑" panose="020B0503020204020204" pitchFamily="34" charset="-122"/>
              </a:rPr>
              <a:t>2</a:t>
            </a:r>
            <a:r>
              <a:rPr lang="zh-CN" altLang="en-US" sz="2000" b="1" dirty="0">
                <a:solidFill>
                  <a:srgbClr val="4D4D4D"/>
                </a:solidFill>
                <a:latin typeface="微软雅黑" panose="020B0503020204020204" pitchFamily="34" charset="-122"/>
                <a:ea typeface="微软雅黑" panose="020B0503020204020204" pitchFamily="34" charset="-122"/>
              </a:rPr>
              <a:t>、语义理解：</a:t>
            </a:r>
            <a:r>
              <a:rPr lang="zh-CN" altLang="en-US" sz="2000" b="0" i="0" dirty="0">
                <a:solidFill>
                  <a:srgbClr val="4D4D4D"/>
                </a:solidFill>
                <a:effectLst/>
                <a:latin typeface="微软雅黑" panose="020B0503020204020204" pitchFamily="34" charset="-122"/>
                <a:ea typeface="微软雅黑" panose="020B0503020204020204" pitchFamily="34" charset="-122"/>
              </a:rPr>
              <a:t>主要是把用户说的话转成机器能理解执行的指令或查询，即做到“听得懂”。</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en-US" altLang="zh-CN" sz="2000" b="1" dirty="0">
                <a:solidFill>
                  <a:srgbClr val="4D4D4D"/>
                </a:solidFill>
                <a:latin typeface="微软雅黑" panose="020B0503020204020204" pitchFamily="34" charset="-122"/>
                <a:ea typeface="微软雅黑" panose="020B0503020204020204" pitchFamily="34" charset="-122"/>
              </a:rPr>
              <a:t>3</a:t>
            </a:r>
            <a:r>
              <a:rPr lang="zh-CN" altLang="en-US" sz="2000" b="1" dirty="0">
                <a:solidFill>
                  <a:srgbClr val="4D4D4D"/>
                </a:solidFill>
                <a:latin typeface="微软雅黑" panose="020B0503020204020204" pitchFamily="34" charset="-122"/>
                <a:ea typeface="微软雅黑" panose="020B0503020204020204" pitchFamily="34" charset="-122"/>
              </a:rPr>
              <a:t>、对话管理：</a:t>
            </a:r>
            <a:r>
              <a:rPr lang="zh-CN" altLang="en-US" sz="2000" b="0" i="0" dirty="0">
                <a:solidFill>
                  <a:srgbClr val="4D4D4D"/>
                </a:solidFill>
                <a:effectLst/>
                <a:latin typeface="微软雅黑" panose="020B0503020204020204" pitchFamily="34" charset="-122"/>
                <a:ea typeface="微软雅黑" panose="020B0503020204020204" pitchFamily="34" charset="-122"/>
              </a:rPr>
              <a:t>维护对话状态和目标，决定系统应该怎么说、怎么问下一句话，也就是生成一个应答的意图。</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en-US" altLang="zh-CN" sz="2000" b="1" dirty="0">
                <a:solidFill>
                  <a:srgbClr val="4D4D4D"/>
                </a:solidFill>
                <a:latin typeface="微软雅黑" panose="020B0503020204020204" pitchFamily="34" charset="-122"/>
                <a:ea typeface="微软雅黑" panose="020B0503020204020204" pitchFamily="34" charset="-122"/>
              </a:rPr>
              <a:t>4</a:t>
            </a:r>
            <a:r>
              <a:rPr lang="zh-CN" altLang="en-US" sz="2000" b="1" dirty="0">
                <a:solidFill>
                  <a:srgbClr val="4D4D4D"/>
                </a:solidFill>
                <a:latin typeface="微软雅黑" panose="020B0503020204020204" pitchFamily="34" charset="-122"/>
                <a:ea typeface="微软雅黑" panose="020B0503020204020204" pitchFamily="34" charset="-122"/>
              </a:rPr>
              <a:t>、自然语言生成：</a:t>
            </a:r>
            <a:r>
              <a:rPr lang="zh-CN" altLang="en-US" sz="2000" b="0" i="0" dirty="0">
                <a:solidFill>
                  <a:srgbClr val="4D4D4D"/>
                </a:solidFill>
                <a:effectLst/>
                <a:latin typeface="微软雅黑" panose="020B0503020204020204" pitchFamily="34" charset="-122"/>
                <a:ea typeface="微软雅黑" panose="020B0503020204020204" pitchFamily="34" charset="-122"/>
              </a:rPr>
              <a:t>就是根据系统应答的意图，用自然语言把这个应答意图表达出来。</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en-US" altLang="zh-CN" sz="2000" b="1" dirty="0">
                <a:solidFill>
                  <a:srgbClr val="4D4D4D"/>
                </a:solidFill>
                <a:latin typeface="微软雅黑" panose="020B0503020204020204" pitchFamily="34" charset="-122"/>
                <a:ea typeface="微软雅黑" panose="020B0503020204020204" pitchFamily="34" charset="-122"/>
              </a:rPr>
              <a:t>5</a:t>
            </a:r>
            <a:r>
              <a:rPr lang="zh-CN" altLang="en-US" sz="2000" b="1" dirty="0">
                <a:solidFill>
                  <a:srgbClr val="4D4D4D"/>
                </a:solidFill>
                <a:latin typeface="微软雅黑" panose="020B0503020204020204" pitchFamily="34" charset="-122"/>
                <a:ea typeface="微软雅黑" panose="020B0503020204020204" pitchFamily="34" charset="-122"/>
              </a:rPr>
              <a:t>、语音合成： </a:t>
            </a:r>
            <a:r>
              <a:rPr lang="zh-CN" altLang="en-US" sz="2000" b="0" i="0" dirty="0">
                <a:solidFill>
                  <a:srgbClr val="4D4D4D"/>
                </a:solidFill>
                <a:effectLst/>
                <a:latin typeface="微软雅黑" panose="020B0503020204020204" pitchFamily="34" charset="-122"/>
                <a:ea typeface="微软雅黑" panose="020B0503020204020204" pitchFamily="34" charset="-122"/>
              </a:rPr>
              <a:t>用机器合成的语音把这句话播报出来。</a:t>
            </a:r>
          </a:p>
        </p:txBody>
      </p:sp>
    </p:spTree>
    <p:extLst>
      <p:ext uri="{BB962C8B-B14F-4D97-AF65-F5344CB8AC3E}">
        <p14:creationId xmlns:p14="http://schemas.microsoft.com/office/powerpoint/2010/main" val="28299956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F36DBC03-D21C-4F13-8268-E4E8A9E7F1C6}"/>
              </a:ext>
            </a:extLst>
          </p:cNvPr>
          <p:cNvSpPr txBox="1"/>
          <p:nvPr/>
        </p:nvSpPr>
        <p:spPr>
          <a:xfrm>
            <a:off x="4977745" y="3075057"/>
            <a:ext cx="2236510" cy="707886"/>
          </a:xfrm>
          <a:prstGeom prst="rect">
            <a:avLst/>
          </a:prstGeom>
          <a:noFill/>
        </p:spPr>
        <p:txBody>
          <a:bodyPr wrap="none" rtlCol="0">
            <a:spAutoFit/>
          </a:bodyPr>
          <a:lstStyle/>
          <a:p>
            <a:r>
              <a:rPr lang="zh-CN" altLang="en-US" sz="4000" dirty="0">
                <a:latin typeface="宋体" panose="02010600030101010101" pitchFamily="2" charset="-122"/>
                <a:ea typeface="宋体" panose="02010600030101010101" pitchFamily="2" charset="-122"/>
              </a:rPr>
              <a:t>知性对话</a:t>
            </a:r>
          </a:p>
        </p:txBody>
      </p:sp>
    </p:spTree>
    <p:extLst>
      <p:ext uri="{BB962C8B-B14F-4D97-AF65-F5344CB8AC3E}">
        <p14:creationId xmlns:p14="http://schemas.microsoft.com/office/powerpoint/2010/main" val="21172823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知性对话</a:t>
            </a:r>
          </a:p>
        </p:txBody>
      </p:sp>
      <p:sp>
        <p:nvSpPr>
          <p:cNvPr id="8" name="文本框 7">
            <a:extLst>
              <a:ext uri="{FF2B5EF4-FFF2-40B4-BE49-F238E27FC236}">
                <a16:creationId xmlns:a16="http://schemas.microsoft.com/office/drawing/2014/main" id="{37604E5B-CD36-4144-AD3E-A23822F4DFA6}"/>
              </a:ext>
            </a:extLst>
          </p:cNvPr>
          <p:cNvSpPr txBox="1"/>
          <p:nvPr/>
        </p:nvSpPr>
        <p:spPr>
          <a:xfrm>
            <a:off x="761999" y="1279212"/>
            <a:ext cx="10632831" cy="830997"/>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知性会话</a:t>
            </a:r>
            <a:r>
              <a:rPr lang="zh-CN" altLang="en-US" sz="2400" b="0" i="0" dirty="0">
                <a:solidFill>
                  <a:srgbClr val="4D4D4D"/>
                </a:solidFill>
                <a:effectLst/>
                <a:latin typeface="微软雅黑" panose="020B0503020204020204" pitchFamily="34" charset="-122"/>
                <a:ea typeface="微软雅黑" panose="020B0503020204020204" pitchFamily="34" charset="-122"/>
              </a:rPr>
              <a:t>：它以</a:t>
            </a:r>
            <a:r>
              <a:rPr lang="zh-CN" altLang="en-US" sz="2400" b="0" i="0" dirty="0">
                <a:solidFill>
                  <a:srgbClr val="FF0000"/>
                </a:solidFill>
                <a:effectLst/>
                <a:latin typeface="微软雅黑" panose="020B0503020204020204" pitchFamily="34" charset="-122"/>
                <a:ea typeface="微软雅黑" panose="020B0503020204020204" pitchFamily="34" charset="-122"/>
              </a:rPr>
              <a:t>知识图谱</a:t>
            </a:r>
            <a:r>
              <a:rPr lang="zh-CN" altLang="en-US" sz="2400" b="0" i="0" dirty="0">
                <a:solidFill>
                  <a:srgbClr val="4D4D4D"/>
                </a:solidFill>
                <a:effectLst/>
                <a:latin typeface="微软雅黑" panose="020B0503020204020204" pitchFamily="34" charset="-122"/>
                <a:ea typeface="微软雅黑" panose="020B0503020204020204" pitchFamily="34" charset="-122"/>
              </a:rPr>
              <a:t>为中心，通过</a:t>
            </a:r>
            <a:r>
              <a:rPr lang="zh-CN" altLang="en-US" sz="2400" b="0" i="0" dirty="0">
                <a:solidFill>
                  <a:srgbClr val="FF0000"/>
                </a:solidFill>
                <a:effectLst/>
                <a:latin typeface="微软雅黑" panose="020B0503020204020204" pitchFamily="34" charset="-122"/>
                <a:ea typeface="微软雅黑" panose="020B0503020204020204" pitchFamily="34" charset="-122"/>
              </a:rPr>
              <a:t>实体发现</a:t>
            </a:r>
            <a:r>
              <a:rPr lang="zh-CN" altLang="en-US" sz="2400" b="0" i="0" dirty="0">
                <a:solidFill>
                  <a:srgbClr val="4D4D4D"/>
                </a:solidFill>
                <a:effectLst/>
                <a:latin typeface="微软雅黑" panose="020B0503020204020204" pitchFamily="34" charset="-122"/>
                <a:ea typeface="微软雅黑" panose="020B0503020204020204" pitchFamily="34" charset="-122"/>
              </a:rPr>
              <a:t>与</a:t>
            </a:r>
            <a:r>
              <a:rPr lang="zh-CN" altLang="en-US" sz="2400" b="0" i="0" dirty="0">
                <a:solidFill>
                  <a:srgbClr val="FF0000"/>
                </a:solidFill>
                <a:effectLst/>
                <a:latin typeface="微软雅黑" panose="020B0503020204020204" pitchFamily="34" charset="-122"/>
                <a:ea typeface="微软雅黑" panose="020B0503020204020204" pitchFamily="34" charset="-122"/>
              </a:rPr>
              <a:t>链接技术</a:t>
            </a:r>
            <a:r>
              <a:rPr lang="zh-CN" altLang="en-US" sz="2400" b="0" i="0" dirty="0">
                <a:solidFill>
                  <a:srgbClr val="4D4D4D"/>
                </a:solidFill>
                <a:effectLst/>
                <a:latin typeface="微软雅黑" panose="020B0503020204020204" pitchFamily="34" charset="-122"/>
                <a:ea typeface="微软雅黑" panose="020B0503020204020204" pitchFamily="34" charset="-122"/>
              </a:rPr>
              <a:t>把各种各样可以用来作为对话的数据源融合在一起，实现跨领域、跨交互形式的多轮对话。</a:t>
            </a:r>
            <a:endParaRPr lang="zh-CN" altLang="en-US" sz="24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8E81491-92CD-41A3-BF30-768F1E5EC10C}"/>
              </a:ext>
            </a:extLst>
          </p:cNvPr>
          <p:cNvPicPr>
            <a:picLocks noChangeAspect="1"/>
          </p:cNvPicPr>
          <p:nvPr/>
        </p:nvPicPr>
        <p:blipFill>
          <a:blip r:embed="rId3"/>
          <a:stretch>
            <a:fillRect/>
          </a:stretch>
        </p:blipFill>
        <p:spPr>
          <a:xfrm>
            <a:off x="761999" y="2399302"/>
            <a:ext cx="4226303" cy="4195227"/>
          </a:xfrm>
          <a:prstGeom prst="rect">
            <a:avLst/>
          </a:prstGeom>
        </p:spPr>
      </p:pic>
      <p:sp>
        <p:nvSpPr>
          <p:cNvPr id="10" name="文本框 9">
            <a:extLst>
              <a:ext uri="{FF2B5EF4-FFF2-40B4-BE49-F238E27FC236}">
                <a16:creationId xmlns:a16="http://schemas.microsoft.com/office/drawing/2014/main" id="{A86CD716-A88B-4EF9-95FD-54EA009C17A5}"/>
              </a:ext>
            </a:extLst>
          </p:cNvPr>
          <p:cNvSpPr txBox="1"/>
          <p:nvPr/>
        </p:nvSpPr>
        <p:spPr>
          <a:xfrm>
            <a:off x="5439508" y="2680881"/>
            <a:ext cx="6342184" cy="2554545"/>
          </a:xfrm>
          <a:prstGeom prst="rect">
            <a:avLst/>
          </a:prstGeom>
          <a:noFill/>
        </p:spPr>
        <p:txBody>
          <a:bodyPr wrap="square">
            <a:spAutoFit/>
          </a:bodyPr>
          <a:lstStyle/>
          <a:p>
            <a:r>
              <a:rPr lang="zh-CN" altLang="en-US" sz="2000" b="0" i="0" dirty="0">
                <a:solidFill>
                  <a:srgbClr val="4D4D4D"/>
                </a:solidFill>
                <a:effectLst/>
                <a:latin typeface="微软雅黑" panose="020B0503020204020204" pitchFamily="34" charset="-122"/>
                <a:ea typeface="微软雅黑" panose="020B0503020204020204" pitchFamily="34" charset="-122"/>
              </a:rPr>
              <a:t>主要特点：</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endParaRPr lang="en-US" altLang="zh-CN" sz="2000" b="1" dirty="0">
              <a:solidFill>
                <a:srgbClr val="4D4D4D"/>
              </a:solidFill>
              <a:latin typeface="微软雅黑" panose="020B0503020204020204" pitchFamily="34" charset="-122"/>
              <a:ea typeface="微软雅黑" panose="020B0503020204020204" pitchFamily="34" charset="-122"/>
            </a:endParaRPr>
          </a:p>
          <a:p>
            <a:r>
              <a:rPr lang="zh-CN" altLang="en-US" sz="2000" b="1" i="0" dirty="0">
                <a:solidFill>
                  <a:srgbClr val="4D4D4D"/>
                </a:solidFill>
                <a:effectLst/>
                <a:latin typeface="微软雅黑" panose="020B0503020204020204" pitchFamily="34" charset="-122"/>
                <a:ea typeface="微软雅黑" panose="020B0503020204020204" pitchFamily="34" charset="-122"/>
              </a:rPr>
              <a:t>跨领域</a:t>
            </a:r>
            <a:r>
              <a:rPr lang="zh-CN" altLang="en-US" sz="2000" b="0" i="0" dirty="0">
                <a:solidFill>
                  <a:srgbClr val="4D4D4D"/>
                </a:solidFill>
                <a:effectLst/>
                <a:latin typeface="微软雅黑" panose="020B0503020204020204" pitchFamily="34" charset="-122"/>
                <a:ea typeface="微软雅黑" panose="020B0503020204020204" pitchFamily="34" charset="-122"/>
              </a:rPr>
              <a:t>，跨交互形式共享上下文，你可以看它的聊天和问答可以衔接在以前；</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endParaRPr lang="en-US" altLang="zh-CN" sz="2000" b="1" dirty="0">
              <a:solidFill>
                <a:srgbClr val="4D4D4D"/>
              </a:solidFill>
              <a:latin typeface="微软雅黑" panose="020B0503020204020204" pitchFamily="34" charset="-122"/>
              <a:ea typeface="微软雅黑" panose="020B0503020204020204" pitchFamily="34" charset="-122"/>
            </a:endParaRPr>
          </a:p>
          <a:p>
            <a:r>
              <a:rPr lang="zh-CN" altLang="en-US" sz="2000" b="1" i="0" dirty="0">
                <a:solidFill>
                  <a:srgbClr val="4D4D4D"/>
                </a:solidFill>
                <a:effectLst/>
                <a:latin typeface="微软雅黑" panose="020B0503020204020204" pitchFamily="34" charset="-122"/>
                <a:ea typeface="微软雅黑" panose="020B0503020204020204" pitchFamily="34" charset="-122"/>
              </a:rPr>
              <a:t>体现了领域专家的机器人定位</a:t>
            </a:r>
            <a:r>
              <a:rPr lang="zh-CN" altLang="en-US" sz="2000" b="0" i="0" dirty="0">
                <a:solidFill>
                  <a:srgbClr val="4D4D4D"/>
                </a:solidFill>
                <a:effectLst/>
                <a:latin typeface="微软雅黑" panose="020B0503020204020204" pitchFamily="34" charset="-122"/>
                <a:ea typeface="微软雅黑" panose="020B0503020204020204" pitchFamily="34" charset="-122"/>
              </a:rPr>
              <a:t>，它对这些领域的知识非常了解，可以在聊天或者问答中体现出它掌握的领域知识。它有这方面的知识后，也可以主动发起一些对话。</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7803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知性对话</a:t>
            </a:r>
          </a:p>
        </p:txBody>
      </p:sp>
      <p:pic>
        <p:nvPicPr>
          <p:cNvPr id="3" name="图片 2">
            <a:extLst>
              <a:ext uri="{FF2B5EF4-FFF2-40B4-BE49-F238E27FC236}">
                <a16:creationId xmlns:a16="http://schemas.microsoft.com/office/drawing/2014/main" id="{3F86201C-410B-4256-9414-50F2C6B7FC47}"/>
              </a:ext>
            </a:extLst>
          </p:cNvPr>
          <p:cNvPicPr>
            <a:picLocks noChangeAspect="1"/>
          </p:cNvPicPr>
          <p:nvPr/>
        </p:nvPicPr>
        <p:blipFill>
          <a:blip r:embed="rId3"/>
          <a:stretch>
            <a:fillRect/>
          </a:stretch>
        </p:blipFill>
        <p:spPr>
          <a:xfrm>
            <a:off x="0" y="840383"/>
            <a:ext cx="8241323" cy="6017618"/>
          </a:xfrm>
          <a:prstGeom prst="rect">
            <a:avLst/>
          </a:prstGeom>
        </p:spPr>
      </p:pic>
      <p:sp>
        <p:nvSpPr>
          <p:cNvPr id="5" name="文本框 4">
            <a:extLst>
              <a:ext uri="{FF2B5EF4-FFF2-40B4-BE49-F238E27FC236}">
                <a16:creationId xmlns:a16="http://schemas.microsoft.com/office/drawing/2014/main" id="{1A094DD1-B38B-44AB-A6D2-A04A72E2A454}"/>
              </a:ext>
            </a:extLst>
          </p:cNvPr>
          <p:cNvSpPr txBox="1"/>
          <p:nvPr/>
        </p:nvSpPr>
        <p:spPr>
          <a:xfrm>
            <a:off x="8686800" y="5639815"/>
            <a:ext cx="3316763" cy="923330"/>
          </a:xfrm>
          <a:prstGeom prst="rect">
            <a:avLst/>
          </a:prstGeom>
          <a:noFill/>
        </p:spPr>
        <p:txBody>
          <a:bodyPr wrap="square" rtlCol="0">
            <a:spAutoFit/>
          </a:bodyPr>
          <a:lstStyle/>
          <a:p>
            <a:r>
              <a:rPr lang="zh-CN" altLang="en-US" dirty="0"/>
              <a:t>云知声</a:t>
            </a:r>
            <a:r>
              <a:rPr lang="en-US" altLang="zh-CN" dirty="0"/>
              <a:t>AI Labs </a:t>
            </a:r>
            <a:r>
              <a:rPr lang="zh-CN" altLang="en-US" dirty="0"/>
              <a:t>刘升平 </a:t>
            </a:r>
            <a:r>
              <a:rPr lang="en-US" altLang="zh-CN" dirty="0"/>
              <a:t>- </a:t>
            </a:r>
            <a:r>
              <a:rPr lang="zh-CN" altLang="en-US" dirty="0"/>
              <a:t>知性会话：基于知识图谱的人机对话系统方法与实践</a:t>
            </a:r>
          </a:p>
        </p:txBody>
      </p:sp>
    </p:spTree>
    <p:extLst>
      <p:ext uri="{BB962C8B-B14F-4D97-AF65-F5344CB8AC3E}">
        <p14:creationId xmlns:p14="http://schemas.microsoft.com/office/powerpoint/2010/main" val="31572209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知性对话</a:t>
            </a:r>
          </a:p>
        </p:txBody>
      </p:sp>
      <p:sp>
        <p:nvSpPr>
          <p:cNvPr id="7" name="文本框 6">
            <a:extLst>
              <a:ext uri="{FF2B5EF4-FFF2-40B4-BE49-F238E27FC236}">
                <a16:creationId xmlns:a16="http://schemas.microsoft.com/office/drawing/2014/main" id="{25D43BAB-C10D-4C50-AC95-2C9324B49778}"/>
              </a:ext>
            </a:extLst>
          </p:cNvPr>
          <p:cNvSpPr txBox="1"/>
          <p:nvPr/>
        </p:nvSpPr>
        <p:spPr>
          <a:xfrm>
            <a:off x="738553" y="953710"/>
            <a:ext cx="6096000" cy="461665"/>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知性会话关键技术</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873B3B7-F4F9-4D32-B160-9C6950A0F115}"/>
              </a:ext>
            </a:extLst>
          </p:cNvPr>
          <p:cNvSpPr txBox="1"/>
          <p:nvPr/>
        </p:nvSpPr>
        <p:spPr>
          <a:xfrm>
            <a:off x="738553" y="1548952"/>
            <a:ext cx="10714893" cy="4854662"/>
          </a:xfrm>
          <a:prstGeom prst="rect">
            <a:avLst/>
          </a:prstGeom>
          <a:noFill/>
        </p:spPr>
        <p:txBody>
          <a:bodyPr wrap="square">
            <a:spAutoFit/>
          </a:bodyPr>
          <a:lstStyle/>
          <a:p>
            <a:pPr algn="l">
              <a:lnSpc>
                <a:spcPct val="13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（一）知识图谱构建</a:t>
            </a:r>
            <a:endParaRPr lang="zh-CN" altLang="en-US" sz="2000" b="0"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1. </a:t>
            </a:r>
            <a:r>
              <a:rPr lang="zh-CN" altLang="en-US" sz="2000" b="1" i="0" dirty="0">
                <a:solidFill>
                  <a:srgbClr val="4D4D4D"/>
                </a:solidFill>
                <a:effectLst/>
                <a:latin typeface="微软雅黑" panose="020B0503020204020204" pitchFamily="34" charset="-122"/>
                <a:ea typeface="微软雅黑" panose="020B0503020204020204" pitchFamily="34" charset="-122"/>
              </a:rPr>
              <a:t>知识图谱的构建方法</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2. </a:t>
            </a:r>
            <a:r>
              <a:rPr lang="zh-CN" altLang="en-US" sz="2000" b="1" i="0" dirty="0">
                <a:solidFill>
                  <a:srgbClr val="4D4D4D"/>
                </a:solidFill>
                <a:effectLst/>
                <a:latin typeface="微软雅黑" panose="020B0503020204020204" pitchFamily="34" charset="-122"/>
                <a:ea typeface="微软雅黑" panose="020B0503020204020204" pitchFamily="34" charset="-122"/>
              </a:rPr>
              <a:t>知识图谱的评估方法</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30000"/>
              </a:lnSpc>
            </a:pPr>
            <a:r>
              <a:rPr lang="zh-CN" altLang="en-US" sz="2000" i="0" dirty="0">
                <a:solidFill>
                  <a:srgbClr val="4D4D4D"/>
                </a:solidFill>
                <a:effectLst/>
                <a:latin typeface="微软雅黑" panose="020B0503020204020204" pitchFamily="34" charset="-122"/>
                <a:ea typeface="微软雅黑" panose="020B0503020204020204" pitchFamily="34" charset="-122"/>
              </a:rPr>
              <a:t>基于应用评估，把知识图谱放在应用里看效果怎样，通过</a:t>
            </a:r>
            <a:r>
              <a:rPr lang="zh-CN" altLang="en-US" sz="2000" i="0" dirty="0">
                <a:solidFill>
                  <a:srgbClr val="FF0000"/>
                </a:solidFill>
                <a:effectLst/>
                <a:latin typeface="微软雅黑" panose="020B0503020204020204" pitchFamily="34" charset="-122"/>
                <a:ea typeface="微软雅黑" panose="020B0503020204020204" pitchFamily="34" charset="-122"/>
              </a:rPr>
              <a:t>应用效果</a:t>
            </a:r>
            <a:r>
              <a:rPr lang="zh-CN" altLang="en-US" sz="2000" i="0" dirty="0">
                <a:solidFill>
                  <a:srgbClr val="4D4D4D"/>
                </a:solidFill>
                <a:effectLst/>
                <a:latin typeface="微软雅黑" panose="020B0503020204020204" pitchFamily="34" charset="-122"/>
                <a:ea typeface="微软雅黑" panose="020B0503020204020204" pitchFamily="34" charset="-122"/>
              </a:rPr>
              <a:t>来间接评估知识本体。</a:t>
            </a:r>
            <a:endParaRPr lang="en-US" altLang="zh-CN" sz="2000" dirty="0">
              <a:solidFill>
                <a:srgbClr val="4D4D4D"/>
              </a:solidFill>
              <a:latin typeface="微软雅黑" panose="020B0503020204020204" pitchFamily="34" charset="-122"/>
              <a:ea typeface="微软雅黑" panose="020B0503020204020204" pitchFamily="34" charset="-122"/>
            </a:endParaRPr>
          </a:p>
          <a:p>
            <a:pPr algn="l">
              <a:lnSpc>
                <a:spcPct val="130000"/>
              </a:lnSpc>
            </a:pPr>
            <a:r>
              <a:rPr lang="en-US" altLang="zh-CN" sz="2000" b="1" dirty="0">
                <a:solidFill>
                  <a:srgbClr val="4D4D4D"/>
                </a:solidFill>
                <a:latin typeface="微软雅黑" panose="020B0503020204020204" pitchFamily="34" charset="-122"/>
                <a:ea typeface="微软雅黑" panose="020B0503020204020204" pitchFamily="34" charset="-122"/>
              </a:rPr>
              <a:t>3</a:t>
            </a:r>
            <a:r>
              <a:rPr lang="en-US" altLang="zh-CN" sz="2000" b="1" i="0" dirty="0">
                <a:solidFill>
                  <a:srgbClr val="4D4D4D"/>
                </a:solidFill>
                <a:effectLst/>
                <a:latin typeface="微软雅黑" panose="020B0503020204020204" pitchFamily="34" charset="-122"/>
                <a:ea typeface="微软雅黑" panose="020B0503020204020204" pitchFamily="34" charset="-122"/>
              </a:rPr>
              <a:t>. </a:t>
            </a:r>
            <a:r>
              <a:rPr lang="zh-CN" altLang="en-US" sz="2000" b="1" i="0" dirty="0">
                <a:solidFill>
                  <a:srgbClr val="4D4D4D"/>
                </a:solidFill>
                <a:effectLst/>
                <a:latin typeface="微软雅黑" panose="020B0503020204020204" pitchFamily="34" charset="-122"/>
                <a:ea typeface="微软雅黑" panose="020B0503020204020204" pitchFamily="34" charset="-122"/>
              </a:rPr>
              <a:t>敏捷构建</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核心想法就是把知识图谱也看成是一个软件，也要有版本管理，也要有</a:t>
            </a:r>
            <a:r>
              <a:rPr lang="zh-CN" altLang="en-US" sz="2000" b="0" i="0" dirty="0">
                <a:solidFill>
                  <a:srgbClr val="FF0000"/>
                </a:solidFill>
                <a:effectLst/>
                <a:latin typeface="微软雅黑" panose="020B0503020204020204" pitchFamily="34" charset="-122"/>
                <a:ea typeface="微软雅黑" panose="020B0503020204020204" pitchFamily="34" charset="-122"/>
              </a:rPr>
              <a:t>敏捷的开发</a:t>
            </a:r>
            <a:r>
              <a:rPr lang="zh-CN" altLang="en-US" sz="2000" b="0" i="0" dirty="0">
                <a:solidFill>
                  <a:srgbClr val="4D4D4D"/>
                </a:solidFill>
                <a:effectLst/>
                <a:latin typeface="微软雅黑" panose="020B0503020204020204" pitchFamily="34" charset="-122"/>
                <a:ea typeface="微软雅黑" panose="020B0503020204020204" pitchFamily="34" charset="-122"/>
              </a:rPr>
              <a:t>。</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zh-CN" altLang="en-US" sz="2000" b="1" i="0" dirty="0">
                <a:solidFill>
                  <a:srgbClr val="4D4D4D"/>
                </a:solidFill>
                <a:effectLst/>
                <a:latin typeface="微软雅黑" panose="020B0503020204020204" pitchFamily="34" charset="-122"/>
                <a:ea typeface="微软雅黑" panose="020B0503020204020204" pitchFamily="34" charset="-122"/>
              </a:rPr>
              <a:t>（二）实体发现与链接</a:t>
            </a:r>
            <a:endParaRPr lang="en-US" altLang="zh-CN" sz="2000" dirty="0">
              <a:solidFill>
                <a:srgbClr val="4D4D4D"/>
              </a:solidFill>
              <a:latin typeface="微软雅黑" panose="020B0503020204020204" pitchFamily="34" charset="-122"/>
              <a:ea typeface="微软雅黑" panose="020B0503020204020204" pitchFamily="34" charset="-122"/>
            </a:endParaRPr>
          </a:p>
          <a:p>
            <a:pPr algn="l">
              <a:lnSpc>
                <a:spcPct val="13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1. </a:t>
            </a:r>
            <a:r>
              <a:rPr lang="zh-CN" altLang="en-US" sz="2000" b="1" i="0" dirty="0">
                <a:solidFill>
                  <a:srgbClr val="4D4D4D"/>
                </a:solidFill>
                <a:effectLst/>
                <a:latin typeface="微软雅黑" panose="020B0503020204020204" pitchFamily="34" charset="-122"/>
                <a:ea typeface="微软雅黑" panose="020B0503020204020204" pitchFamily="34" charset="-122"/>
              </a:rPr>
              <a:t>基于实体的多源数据融合</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zh-CN" altLang="en-US" sz="2000" i="0" dirty="0">
                <a:solidFill>
                  <a:srgbClr val="4D4D4D"/>
                </a:solidFill>
                <a:effectLst/>
                <a:latin typeface="微软雅黑" panose="020B0503020204020204" pitchFamily="34" charset="-122"/>
                <a:ea typeface="微软雅黑" panose="020B0503020204020204" pitchFamily="34" charset="-122"/>
              </a:rPr>
              <a:t>多个数据源关于同一实体的数据融合。</a:t>
            </a:r>
            <a:endParaRPr lang="en-US" altLang="zh-CN" sz="2000"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2. </a:t>
            </a:r>
            <a:r>
              <a:rPr lang="zh-CN" altLang="en-US" sz="2000" b="1" i="0" dirty="0">
                <a:solidFill>
                  <a:srgbClr val="4D4D4D"/>
                </a:solidFill>
                <a:effectLst/>
                <a:latin typeface="微软雅黑" panose="020B0503020204020204" pitchFamily="34" charset="-122"/>
                <a:ea typeface="微软雅黑" panose="020B0503020204020204" pitchFamily="34" charset="-122"/>
              </a:rPr>
              <a:t>如何进行实体发现与链接？</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3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发现自然语言中的实体，并在候选队列中根据上下文等信息找到真正表达的实体。</a:t>
            </a:r>
          </a:p>
        </p:txBody>
      </p:sp>
    </p:spTree>
    <p:extLst>
      <p:ext uri="{BB962C8B-B14F-4D97-AF65-F5344CB8AC3E}">
        <p14:creationId xmlns:p14="http://schemas.microsoft.com/office/powerpoint/2010/main" val="1521021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知性对话</a:t>
            </a:r>
          </a:p>
        </p:txBody>
      </p:sp>
      <p:sp>
        <p:nvSpPr>
          <p:cNvPr id="7" name="文本框 6">
            <a:extLst>
              <a:ext uri="{FF2B5EF4-FFF2-40B4-BE49-F238E27FC236}">
                <a16:creationId xmlns:a16="http://schemas.microsoft.com/office/drawing/2014/main" id="{25D43BAB-C10D-4C50-AC95-2C9324B49778}"/>
              </a:ext>
            </a:extLst>
          </p:cNvPr>
          <p:cNvSpPr txBox="1"/>
          <p:nvPr/>
        </p:nvSpPr>
        <p:spPr>
          <a:xfrm>
            <a:off x="761999" y="1087287"/>
            <a:ext cx="6096000" cy="461665"/>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知性会话关键技术</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873B3B7-F4F9-4D32-B160-9C6950A0F115}"/>
              </a:ext>
            </a:extLst>
          </p:cNvPr>
          <p:cNvSpPr txBox="1"/>
          <p:nvPr/>
        </p:nvSpPr>
        <p:spPr>
          <a:xfrm>
            <a:off x="738553" y="1671556"/>
            <a:ext cx="10714893" cy="5016758"/>
          </a:xfrm>
          <a:prstGeom prst="rect">
            <a:avLst/>
          </a:prstGeom>
          <a:noFill/>
        </p:spPr>
        <p:txBody>
          <a:bodyPr wrap="square">
            <a:spAutoFit/>
          </a:bodyPr>
          <a:lstStyle/>
          <a:p>
            <a:pPr algn="l">
              <a:lnSpc>
                <a:spcPct val="150000"/>
              </a:lnSpc>
            </a:pPr>
            <a:r>
              <a:rPr lang="zh-CN" altLang="en-US" sz="2000" b="1" dirty="0">
                <a:solidFill>
                  <a:srgbClr val="4D4D4D"/>
                </a:solidFill>
                <a:latin typeface="微软雅黑" panose="020B0503020204020204" pitchFamily="34" charset="-122"/>
                <a:ea typeface="微软雅黑" panose="020B0503020204020204" pitchFamily="34" charset="-122"/>
              </a:rPr>
              <a:t>（三）融合知识的话语理解</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50000"/>
              </a:lnSpc>
            </a:pPr>
            <a:r>
              <a:rPr lang="en-US" altLang="zh-CN" sz="2000" b="0" i="0" dirty="0">
                <a:solidFill>
                  <a:srgbClr val="4D4D4D"/>
                </a:solidFill>
                <a:effectLst/>
                <a:latin typeface="微软雅黑" panose="020B0503020204020204" pitchFamily="34" charset="-122"/>
                <a:ea typeface="微软雅黑" panose="020B0503020204020204" pitchFamily="34" charset="-122"/>
              </a:rPr>
              <a:t>1. </a:t>
            </a:r>
            <a:r>
              <a:rPr lang="zh-CN" altLang="en-US" sz="2000" b="0" i="0" dirty="0">
                <a:solidFill>
                  <a:srgbClr val="4D4D4D"/>
                </a:solidFill>
                <a:effectLst/>
                <a:latin typeface="微软雅黑" panose="020B0503020204020204" pitchFamily="34" charset="-122"/>
                <a:ea typeface="微软雅黑" panose="020B0503020204020204" pitchFamily="34" charset="-122"/>
              </a:rPr>
              <a:t>实体的发现与链接</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5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「你喜欢谢霆锋吗」，我们要把谢霆锋跟知识图谱的实体关联起来。</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50000"/>
              </a:lnSpc>
            </a:pP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50000"/>
              </a:lnSpc>
            </a:pPr>
            <a:r>
              <a:rPr lang="en-US" altLang="zh-CN" sz="2000" b="0" i="0" dirty="0">
                <a:solidFill>
                  <a:srgbClr val="4D4D4D"/>
                </a:solidFill>
                <a:effectLst/>
                <a:latin typeface="微软雅黑" panose="020B0503020204020204" pitchFamily="34" charset="-122"/>
                <a:ea typeface="微软雅黑" panose="020B0503020204020204" pitchFamily="34" charset="-122"/>
              </a:rPr>
              <a:t>2. </a:t>
            </a:r>
            <a:r>
              <a:rPr lang="zh-CN" altLang="en-US" sz="2000" b="0" i="0" dirty="0">
                <a:solidFill>
                  <a:srgbClr val="4D4D4D"/>
                </a:solidFill>
                <a:effectLst/>
                <a:latin typeface="微软雅黑" panose="020B0503020204020204" pitchFamily="34" charset="-122"/>
                <a:ea typeface="微软雅黑" panose="020B0503020204020204" pitchFamily="34" charset="-122"/>
              </a:rPr>
              <a:t>指代发现</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5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比如「你知道他女朋友是谁」，那这个「</a:t>
            </a:r>
            <a:r>
              <a:rPr lang="zh-CN" altLang="en-US" sz="2000" b="0" i="0" dirty="0">
                <a:solidFill>
                  <a:srgbClr val="FF0000"/>
                </a:solidFill>
                <a:effectLst/>
                <a:latin typeface="微软雅黑" panose="020B0503020204020204" pitchFamily="34" charset="-122"/>
                <a:ea typeface="微软雅黑" panose="020B0503020204020204" pitchFamily="34" charset="-122"/>
              </a:rPr>
              <a:t>他</a:t>
            </a:r>
            <a:r>
              <a:rPr lang="zh-CN" altLang="en-US" sz="2000" b="0" i="0" dirty="0">
                <a:solidFill>
                  <a:srgbClr val="4D4D4D"/>
                </a:solidFill>
                <a:effectLst/>
                <a:latin typeface="微软雅黑" panose="020B0503020204020204" pitchFamily="34" charset="-122"/>
                <a:ea typeface="微软雅黑" panose="020B0503020204020204" pitchFamily="34" charset="-122"/>
              </a:rPr>
              <a:t>」到底是指谁，我们首先要发现他是一个指代词，然后再根据上下文去判断「他」在这个例子里面是谢霆锋这个实体。</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50000"/>
              </a:lnSpc>
            </a:pP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50000"/>
              </a:lnSpc>
            </a:pPr>
            <a:r>
              <a:rPr lang="en-US" altLang="zh-CN" sz="2000" b="0" i="0" dirty="0">
                <a:solidFill>
                  <a:srgbClr val="4D4D4D"/>
                </a:solidFill>
                <a:effectLst/>
                <a:latin typeface="微软雅黑" panose="020B0503020204020204" pitchFamily="34" charset="-122"/>
                <a:ea typeface="微软雅黑" panose="020B0503020204020204" pitchFamily="34" charset="-122"/>
              </a:rPr>
              <a:t>3. </a:t>
            </a:r>
            <a:r>
              <a:rPr lang="zh-CN" altLang="en-US" sz="2000" b="0" i="0" dirty="0">
                <a:solidFill>
                  <a:srgbClr val="4D4D4D"/>
                </a:solidFill>
                <a:effectLst/>
                <a:latin typeface="微软雅黑" panose="020B0503020204020204" pitchFamily="34" charset="-122"/>
                <a:ea typeface="微软雅黑" panose="020B0503020204020204" pitchFamily="34" charset="-122"/>
              </a:rPr>
              <a:t>结合知识做</a:t>
            </a:r>
            <a:r>
              <a:rPr lang="zh-CN" altLang="en-US" sz="2000" b="0" i="0" dirty="0">
                <a:solidFill>
                  <a:srgbClr val="FF0000"/>
                </a:solidFill>
                <a:effectLst/>
                <a:latin typeface="微软雅黑" panose="020B0503020204020204" pitchFamily="34" charset="-122"/>
                <a:ea typeface="微软雅黑" panose="020B0503020204020204" pitchFamily="34" charset="-122"/>
              </a:rPr>
              <a:t>消歧义</a:t>
            </a:r>
            <a:endParaRPr lang="en-US" altLang="zh-CN" sz="2000" b="1" i="0" dirty="0">
              <a:solidFill>
                <a:srgbClr val="FF0000"/>
              </a:solidFill>
              <a:effectLst/>
              <a:latin typeface="微软雅黑" panose="020B0503020204020204" pitchFamily="34" charset="-122"/>
              <a:ea typeface="微软雅黑" panose="020B0503020204020204" pitchFamily="34" charset="-122"/>
            </a:endParaRPr>
          </a:p>
          <a:p>
            <a:pPr algn="l">
              <a:lnSpc>
                <a:spcPct val="15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比如用户说「周巧文的生日」，因为</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生日</a:t>
            </a:r>
            <a:r>
              <a:rPr lang="en-US" altLang="zh-CN" sz="2000" b="0" i="0" dirty="0">
                <a:solidFill>
                  <a:srgbClr val="4D4D4D"/>
                </a:solidFill>
                <a:effectLst/>
                <a:latin typeface="微软雅黑" panose="020B0503020204020204" pitchFamily="34" charset="-122"/>
                <a:ea typeface="微软雅黑" panose="020B0503020204020204" pitchFamily="34" charset="-122"/>
              </a:rPr>
              <a:t>》</a:t>
            </a:r>
            <a:r>
              <a:rPr lang="zh-CN" altLang="en-US" sz="2000" b="0" i="0" dirty="0">
                <a:solidFill>
                  <a:srgbClr val="4D4D4D"/>
                </a:solidFill>
                <a:effectLst/>
                <a:latin typeface="微软雅黑" panose="020B0503020204020204" pitchFamily="34" charset="-122"/>
                <a:ea typeface="微软雅黑" panose="020B0503020204020204" pitchFamily="34" charset="-122"/>
              </a:rPr>
              <a:t>是一首歌的名字，周巧文是这个歌的歌手。</a:t>
            </a:r>
          </a:p>
          <a:p>
            <a:pPr algn="l"/>
            <a:endParaRPr lang="en-US" altLang="zh-CN" sz="2000" b="1" i="0" dirty="0">
              <a:solidFill>
                <a:srgbClr val="4D4D4D"/>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184630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1D475BD-4499-4343-B9C8-9CD1888EBDD9}"/>
              </a:ext>
            </a:extLst>
          </p:cNvPr>
          <p:cNvSpPr txBox="1"/>
          <p:nvPr/>
        </p:nvSpPr>
        <p:spPr>
          <a:xfrm>
            <a:off x="10152185" y="294855"/>
            <a:ext cx="1757593"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知性对话</a:t>
            </a:r>
          </a:p>
        </p:txBody>
      </p:sp>
      <p:sp>
        <p:nvSpPr>
          <p:cNvPr id="7" name="文本框 6">
            <a:extLst>
              <a:ext uri="{FF2B5EF4-FFF2-40B4-BE49-F238E27FC236}">
                <a16:creationId xmlns:a16="http://schemas.microsoft.com/office/drawing/2014/main" id="{25D43BAB-C10D-4C50-AC95-2C9324B49778}"/>
              </a:ext>
            </a:extLst>
          </p:cNvPr>
          <p:cNvSpPr txBox="1"/>
          <p:nvPr/>
        </p:nvSpPr>
        <p:spPr>
          <a:xfrm>
            <a:off x="761999" y="1087287"/>
            <a:ext cx="6096000" cy="461665"/>
          </a:xfrm>
          <a:prstGeom prst="rect">
            <a:avLst/>
          </a:prstGeom>
          <a:noFill/>
        </p:spPr>
        <p:txBody>
          <a:bodyPr wrap="square">
            <a:spAutoFit/>
          </a:bodyPr>
          <a:lstStyle/>
          <a:p>
            <a:r>
              <a:rPr lang="zh-CN" altLang="en-US" sz="2400" b="1" i="0" dirty="0">
                <a:solidFill>
                  <a:srgbClr val="4D4D4D"/>
                </a:solidFill>
                <a:effectLst/>
                <a:latin typeface="微软雅黑" panose="020B0503020204020204" pitchFamily="34" charset="-122"/>
                <a:ea typeface="微软雅黑" panose="020B0503020204020204" pitchFamily="34" charset="-122"/>
              </a:rPr>
              <a:t>知性会话关键技术</a:t>
            </a:r>
            <a:endParaRPr lang="zh-CN" altLang="en-US" sz="24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873B3B7-F4F9-4D32-B160-9C6950A0F115}"/>
              </a:ext>
            </a:extLst>
          </p:cNvPr>
          <p:cNvSpPr txBox="1"/>
          <p:nvPr/>
        </p:nvSpPr>
        <p:spPr>
          <a:xfrm>
            <a:off x="738553" y="1816105"/>
            <a:ext cx="10714893" cy="4493025"/>
          </a:xfrm>
          <a:prstGeom prst="rect">
            <a:avLst/>
          </a:prstGeom>
          <a:noFill/>
        </p:spPr>
        <p:txBody>
          <a:bodyPr wrap="square">
            <a:spAutoFit/>
          </a:bodyPr>
          <a:lstStyle/>
          <a:p>
            <a:pPr algn="l">
              <a:lnSpc>
                <a:spcPct val="120000"/>
              </a:lnSpc>
            </a:pPr>
            <a:r>
              <a:rPr lang="zh-CN" altLang="en-US" sz="2000" b="1" dirty="0">
                <a:solidFill>
                  <a:srgbClr val="4D4D4D"/>
                </a:solidFill>
                <a:latin typeface="微软雅黑" panose="020B0503020204020204" pitchFamily="34" charset="-122"/>
                <a:ea typeface="微软雅黑" panose="020B0503020204020204" pitchFamily="34" charset="-122"/>
              </a:rPr>
              <a:t>（四）融合知识的聊天</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1. </a:t>
            </a:r>
            <a:r>
              <a:rPr lang="zh-CN" altLang="en-US" sz="2000" b="1" i="0" dirty="0">
                <a:solidFill>
                  <a:srgbClr val="4D4D4D"/>
                </a:solidFill>
                <a:effectLst/>
                <a:latin typeface="微软雅黑" panose="020B0503020204020204" pitchFamily="34" charset="-122"/>
                <a:ea typeface="微软雅黑" panose="020B0503020204020204" pitchFamily="34" charset="-122"/>
              </a:rPr>
              <a:t>上下文</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en-US" altLang="zh-CN" sz="2000" b="1" i="0" dirty="0">
                <a:solidFill>
                  <a:srgbClr val="4D4D4D"/>
                </a:solidFill>
                <a:effectLst/>
                <a:latin typeface="微软雅黑" panose="020B0503020204020204" pitchFamily="34" charset="-122"/>
                <a:ea typeface="微软雅黑" panose="020B0503020204020204" pitchFamily="34" charset="-122"/>
              </a:rPr>
              <a:t>2. </a:t>
            </a:r>
            <a:r>
              <a:rPr lang="zh-CN" altLang="en-US" sz="2000" b="1" i="0" dirty="0">
                <a:solidFill>
                  <a:srgbClr val="4D4D4D"/>
                </a:solidFill>
                <a:effectLst/>
                <a:latin typeface="微软雅黑" panose="020B0503020204020204" pitchFamily="34" charset="-122"/>
                <a:ea typeface="微软雅黑" panose="020B0503020204020204" pitchFamily="34" charset="-122"/>
              </a:rPr>
              <a:t>一致性</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r>
              <a:rPr lang="zh-CN" altLang="en-US" sz="2000" dirty="0">
                <a:solidFill>
                  <a:srgbClr val="4D4D4D"/>
                </a:solidFill>
                <a:latin typeface="微软雅黑" panose="020B0503020204020204" pitchFamily="34" charset="-122"/>
                <a:ea typeface="微软雅黑" panose="020B0503020204020204" pitchFamily="34" charset="-122"/>
              </a:rPr>
              <a:t>跟用户聊天的对象虽然是机器人，但是它要有统一的人格，它的性别、年龄、籍贯、爱好应该是一致的，这是目前聊天机器人里面最难的一点。</a:t>
            </a:r>
            <a:endParaRPr lang="en-US" altLang="zh-CN" sz="2000"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en-US" altLang="zh-CN" sz="2000" b="1" dirty="0">
                <a:solidFill>
                  <a:srgbClr val="4D4D4D"/>
                </a:solidFill>
                <a:latin typeface="微软雅黑" panose="020B0503020204020204" pitchFamily="34" charset="-122"/>
                <a:ea typeface="微软雅黑" panose="020B0503020204020204" pitchFamily="34" charset="-122"/>
              </a:rPr>
              <a:t>3. </a:t>
            </a:r>
            <a:r>
              <a:rPr lang="zh-CN" altLang="en-US" sz="2000" b="1" dirty="0">
                <a:solidFill>
                  <a:srgbClr val="4D4D4D"/>
                </a:solidFill>
                <a:latin typeface="微软雅黑" panose="020B0503020204020204" pitchFamily="34" charset="-122"/>
                <a:ea typeface="微软雅黑" panose="020B0503020204020204" pitchFamily="34" charset="-122"/>
              </a:rPr>
              <a:t>融合知识</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问「姚明有多高」，我们生成比较自然的问答，说「他是两米二六，他是唯一一个可以从太空看到的人类。」当然，这是开玩笑的。这种聊天就融合了知识，它知道姚明的身高。</a:t>
            </a:r>
            <a:endParaRPr lang="en-US" altLang="zh-CN" sz="2000" b="0" i="0" dirty="0">
              <a:solidFill>
                <a:srgbClr val="4D4D4D"/>
              </a:solidFill>
              <a:effectLst/>
              <a:latin typeface="微软雅黑" panose="020B0503020204020204" pitchFamily="34" charset="-122"/>
              <a:ea typeface="微软雅黑" panose="020B0503020204020204" pitchFamily="34" charset="-122"/>
            </a:endParaRPr>
          </a:p>
          <a:p>
            <a:pPr algn="l">
              <a:lnSpc>
                <a:spcPct val="120000"/>
              </a:lnSpc>
            </a:pP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zh-CN" altLang="en-US" sz="2000" b="1" dirty="0">
                <a:solidFill>
                  <a:srgbClr val="4D4D4D"/>
                </a:solidFill>
                <a:latin typeface="微软雅黑" panose="020B0503020204020204" pitchFamily="34" charset="-122"/>
                <a:ea typeface="微软雅黑" panose="020B0503020204020204" pitchFamily="34" charset="-122"/>
              </a:rPr>
              <a:t>（五）基于知识的问答</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基于 </a:t>
            </a:r>
            <a:r>
              <a:rPr lang="en-US" altLang="zh-CN" sz="2000" b="0" i="0" dirty="0">
                <a:solidFill>
                  <a:srgbClr val="4D4D4D"/>
                </a:solidFill>
                <a:effectLst/>
                <a:latin typeface="微软雅黑" panose="020B0503020204020204" pitchFamily="34" charset="-122"/>
                <a:ea typeface="微软雅黑" panose="020B0503020204020204" pitchFamily="34" charset="-122"/>
              </a:rPr>
              <a:t>Semantic Parsing </a:t>
            </a:r>
            <a:r>
              <a:rPr lang="zh-CN" altLang="en-US" sz="2000" b="0" i="0" dirty="0">
                <a:solidFill>
                  <a:srgbClr val="4D4D4D"/>
                </a:solidFill>
                <a:effectLst/>
                <a:latin typeface="微软雅黑" panose="020B0503020204020204" pitchFamily="34" charset="-122"/>
                <a:ea typeface="微软雅黑" panose="020B0503020204020204" pitchFamily="34" charset="-122"/>
              </a:rPr>
              <a:t>的传统方法</a:t>
            </a:r>
            <a:endParaRPr lang="en-US" altLang="zh-CN" sz="2000" b="1" dirty="0">
              <a:solidFill>
                <a:srgbClr val="4D4D4D"/>
              </a:solidFill>
              <a:latin typeface="微软雅黑" panose="020B0503020204020204" pitchFamily="34" charset="-122"/>
              <a:ea typeface="微软雅黑" panose="020B0503020204020204" pitchFamily="34" charset="-122"/>
            </a:endParaRPr>
          </a:p>
          <a:p>
            <a:pPr algn="l">
              <a:lnSpc>
                <a:spcPct val="120000"/>
              </a:lnSpc>
            </a:pPr>
            <a:r>
              <a:rPr lang="zh-CN" altLang="en-US" sz="2000" b="0" i="0" dirty="0">
                <a:solidFill>
                  <a:srgbClr val="4D4D4D"/>
                </a:solidFill>
                <a:effectLst/>
                <a:latin typeface="微软雅黑" panose="020B0503020204020204" pitchFamily="34" charset="-122"/>
                <a:ea typeface="微软雅黑" panose="020B0503020204020204" pitchFamily="34" charset="-122"/>
              </a:rPr>
              <a:t>基于机器学习的知识库的问答方法</a:t>
            </a:r>
            <a:endParaRPr lang="en-US" altLang="zh-CN" sz="2000" b="1" i="0" dirty="0">
              <a:solidFill>
                <a:srgbClr val="4D4D4D"/>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512806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95F84D7-352D-4770-98DB-31752F7307B8}"/>
              </a:ext>
            </a:extLst>
          </p:cNvPr>
          <p:cNvSpPr txBox="1"/>
          <p:nvPr/>
        </p:nvSpPr>
        <p:spPr>
          <a:xfrm>
            <a:off x="2768272" y="2757800"/>
            <a:ext cx="6655456" cy="938719"/>
          </a:xfrm>
          <a:prstGeom prst="rect">
            <a:avLst/>
          </a:prstGeom>
          <a:noFill/>
        </p:spPr>
        <p:txBody>
          <a:bodyPr wrap="square" rtlCol="0">
            <a:spAutoFit/>
          </a:bodyPr>
          <a:lstStyle/>
          <a:p>
            <a:pPr algn="ctr"/>
            <a:r>
              <a:rPr lang="zh-CN" altLang="en-US" sz="5500" dirty="0">
                <a:latin typeface="Times New Roman" panose="02020603050405020304" pitchFamily="18" charset="0"/>
                <a:ea typeface="华文行楷" panose="02010800040101010101" pitchFamily="2" charset="-122"/>
                <a:cs typeface="Times New Roman" panose="02020603050405020304" pitchFamily="18" charset="0"/>
              </a:rPr>
              <a:t>感谢大家聆听！</a:t>
            </a:r>
          </a:p>
        </p:txBody>
      </p:sp>
    </p:spTree>
    <p:extLst>
      <p:ext uri="{BB962C8B-B14F-4D97-AF65-F5344CB8AC3E}">
        <p14:creationId xmlns:p14="http://schemas.microsoft.com/office/powerpoint/2010/main" val="180674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FCF72DD5-7350-4789-A946-3388A779A0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73" b="37301"/>
          <a:stretch/>
        </p:blipFill>
        <p:spPr bwMode="auto">
          <a:xfrm>
            <a:off x="0" y="169686"/>
            <a:ext cx="3282647" cy="65044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ED6AF58-F4BC-406D-9333-59191B12D197}"/>
              </a:ext>
            </a:extLst>
          </p:cNvPr>
          <p:cNvSpPr txBox="1"/>
          <p:nvPr/>
        </p:nvSpPr>
        <p:spPr>
          <a:xfrm>
            <a:off x="948267" y="987488"/>
            <a:ext cx="4775200" cy="461665"/>
          </a:xfrm>
          <a:prstGeom prst="rect">
            <a:avLst/>
          </a:prstGeom>
          <a:noFill/>
        </p:spPr>
        <p:txBody>
          <a:bodyPr wrap="square" rtlCol="0">
            <a:spAutoFit/>
          </a:bodyPr>
          <a:lstStyle/>
          <a:p>
            <a:r>
              <a:rPr lang="zh-CN" altLang="en-US" sz="2400" b="1" dirty="0"/>
              <a:t>语义网络（</a:t>
            </a:r>
            <a:r>
              <a:rPr lang="en-US" altLang="zh-CN" sz="2400" b="1" dirty="0"/>
              <a:t>Semantic Network</a:t>
            </a:r>
            <a:r>
              <a:rPr lang="zh-CN" altLang="en-US" sz="2400" b="1" dirty="0"/>
              <a:t>）</a:t>
            </a:r>
          </a:p>
        </p:txBody>
      </p:sp>
      <p:sp>
        <p:nvSpPr>
          <p:cNvPr id="3" name="文本框 2">
            <a:extLst>
              <a:ext uri="{FF2B5EF4-FFF2-40B4-BE49-F238E27FC236}">
                <a16:creationId xmlns:a16="http://schemas.microsoft.com/office/drawing/2014/main" id="{2C4CF332-88F7-46E6-939D-0A2DDC213F64}"/>
              </a:ext>
            </a:extLst>
          </p:cNvPr>
          <p:cNvSpPr txBox="1"/>
          <p:nvPr/>
        </p:nvSpPr>
        <p:spPr>
          <a:xfrm>
            <a:off x="948267" y="1659467"/>
            <a:ext cx="10295466" cy="830997"/>
          </a:xfrm>
          <a:prstGeom prst="rect">
            <a:avLst/>
          </a:prstGeom>
          <a:noFill/>
        </p:spPr>
        <p:txBody>
          <a:bodyPr wrap="square" rtlCol="0">
            <a:spAutoFit/>
          </a:bodyPr>
          <a:lstStyle/>
          <a:p>
            <a:r>
              <a:rPr lang="zh-CN" altLang="en-US" sz="2400" b="0" i="0" dirty="0">
                <a:solidFill>
                  <a:srgbClr val="4D4D4D"/>
                </a:solidFill>
                <a:effectLst/>
                <a:latin typeface="宋体" panose="02010600030101010101" pitchFamily="2" charset="-122"/>
                <a:ea typeface="宋体" panose="02010600030101010101" pitchFamily="2" charset="-122"/>
              </a:rPr>
              <a:t>语义网络是由</a:t>
            </a:r>
            <a:r>
              <a:rPr lang="en-US" altLang="zh-CN" sz="2400" b="0" i="0" dirty="0">
                <a:solidFill>
                  <a:srgbClr val="4D4D4D"/>
                </a:solidFill>
                <a:effectLst/>
                <a:latin typeface="微软雅黑" panose="020B0503020204020204" pitchFamily="34" charset="-122"/>
                <a:ea typeface="微软雅黑" panose="020B0503020204020204" pitchFamily="34" charset="-122"/>
              </a:rPr>
              <a:t>Quillian</a:t>
            </a:r>
            <a:r>
              <a:rPr lang="zh-CN" altLang="en-US" sz="2400" b="0" i="0" dirty="0">
                <a:solidFill>
                  <a:srgbClr val="4D4D4D"/>
                </a:solidFill>
                <a:effectLst/>
                <a:latin typeface="宋体" panose="02010600030101010101" pitchFamily="2" charset="-122"/>
                <a:ea typeface="宋体" panose="02010600030101010101" pitchFamily="2" charset="-122"/>
              </a:rPr>
              <a:t>于上世纪</a:t>
            </a:r>
            <a:r>
              <a:rPr lang="en-US" altLang="zh-CN" sz="2400" b="0" i="0" dirty="0">
                <a:solidFill>
                  <a:srgbClr val="4D4D4D"/>
                </a:solidFill>
                <a:effectLst/>
                <a:latin typeface="宋体" panose="02010600030101010101" pitchFamily="2" charset="-122"/>
                <a:ea typeface="宋体" panose="02010600030101010101" pitchFamily="2" charset="-122"/>
              </a:rPr>
              <a:t>60</a:t>
            </a:r>
            <a:r>
              <a:rPr lang="zh-CN" altLang="en-US" sz="2400" b="0" i="0" dirty="0">
                <a:solidFill>
                  <a:srgbClr val="4D4D4D"/>
                </a:solidFill>
                <a:effectLst/>
                <a:latin typeface="宋体" panose="02010600030101010101" pitchFamily="2" charset="-122"/>
                <a:ea typeface="宋体" panose="02010600030101010101" pitchFamily="2" charset="-122"/>
              </a:rPr>
              <a:t>年代提出的知识表达模式，其用相互连接的节点和边来表示知识。节点表示</a:t>
            </a:r>
            <a:r>
              <a:rPr lang="zh-CN" altLang="en-US" sz="2400" b="0" i="0" dirty="0">
                <a:solidFill>
                  <a:srgbClr val="FF0000"/>
                </a:solidFill>
                <a:effectLst/>
                <a:latin typeface="宋体" panose="02010600030101010101" pitchFamily="2" charset="-122"/>
                <a:ea typeface="宋体" panose="02010600030101010101" pitchFamily="2" charset="-122"/>
              </a:rPr>
              <a:t>对象、概念</a:t>
            </a:r>
            <a:r>
              <a:rPr lang="zh-CN" altLang="en-US" sz="2400" b="0" i="0" dirty="0">
                <a:solidFill>
                  <a:srgbClr val="4D4D4D"/>
                </a:solidFill>
                <a:effectLst/>
                <a:latin typeface="宋体" panose="02010600030101010101" pitchFamily="2" charset="-122"/>
                <a:ea typeface="宋体" panose="02010600030101010101" pitchFamily="2" charset="-122"/>
              </a:rPr>
              <a:t>，边表示节点之间的</a:t>
            </a:r>
            <a:r>
              <a:rPr lang="zh-CN" altLang="en-US" sz="2400" b="0" i="0" dirty="0">
                <a:solidFill>
                  <a:srgbClr val="FF0000"/>
                </a:solidFill>
                <a:effectLst/>
                <a:latin typeface="宋体" panose="02010600030101010101" pitchFamily="2" charset="-122"/>
                <a:ea typeface="宋体" panose="02010600030101010101" pitchFamily="2" charset="-122"/>
              </a:rPr>
              <a:t>关系</a:t>
            </a:r>
            <a:r>
              <a:rPr lang="zh-CN" altLang="en-US" sz="2400" b="0" i="0" dirty="0">
                <a:solidFill>
                  <a:srgbClr val="4D4D4D"/>
                </a:solidFill>
                <a:effectLst/>
                <a:latin typeface="宋体" panose="02010600030101010101" pitchFamily="2" charset="-122"/>
                <a:ea typeface="宋体" panose="02010600030101010101" pitchFamily="2" charset="-122"/>
              </a:rPr>
              <a:t>。</a:t>
            </a:r>
            <a:endParaRPr lang="zh-CN" altLang="en-US" sz="2400" dirty="0">
              <a:latin typeface="宋体" panose="02010600030101010101" pitchFamily="2" charset="-122"/>
              <a:ea typeface="宋体" panose="02010600030101010101" pitchFamily="2" charset="-122"/>
            </a:endParaRPr>
          </a:p>
        </p:txBody>
      </p:sp>
      <p:pic>
        <p:nvPicPr>
          <p:cNvPr id="5" name="图片 4" descr="preview">
            <a:extLst>
              <a:ext uri="{FF2B5EF4-FFF2-40B4-BE49-F238E27FC236}">
                <a16:creationId xmlns:a16="http://schemas.microsoft.com/office/drawing/2014/main" id="{5D8F957F-D213-43DA-994C-F9E2A3CEE16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19734" y="2739966"/>
            <a:ext cx="5274310" cy="3282950"/>
          </a:xfrm>
          <a:prstGeom prst="rect">
            <a:avLst/>
          </a:prstGeom>
          <a:noFill/>
          <a:ln>
            <a:noFill/>
          </a:ln>
        </p:spPr>
      </p:pic>
      <p:sp>
        <p:nvSpPr>
          <p:cNvPr id="7" name="文本框 6">
            <a:extLst>
              <a:ext uri="{FF2B5EF4-FFF2-40B4-BE49-F238E27FC236}">
                <a16:creationId xmlns:a16="http://schemas.microsoft.com/office/drawing/2014/main" id="{4B2D9189-68CB-4A1F-A133-53F31E4DED0A}"/>
              </a:ext>
            </a:extLst>
          </p:cNvPr>
          <p:cNvSpPr txBox="1"/>
          <p:nvPr/>
        </p:nvSpPr>
        <p:spPr>
          <a:xfrm>
            <a:off x="948267" y="2726018"/>
            <a:ext cx="6096000" cy="2862322"/>
          </a:xfrm>
          <a:prstGeom prst="rect">
            <a:avLst/>
          </a:prstGeom>
          <a:noFill/>
        </p:spPr>
        <p:txBody>
          <a:bodyPr wrap="square">
            <a:spAutoFit/>
          </a:bodyPr>
          <a:lstStyle/>
          <a:p>
            <a:pPr algn="l"/>
            <a:r>
              <a:rPr lang="zh-CN" altLang="en-US" sz="2000" b="1" i="0" dirty="0">
                <a:solidFill>
                  <a:srgbClr val="4D4D4D"/>
                </a:solidFill>
                <a:effectLst/>
                <a:latin typeface="宋体" panose="02010600030101010101" pitchFamily="2" charset="-122"/>
                <a:ea typeface="宋体" panose="02010600030101010101" pitchFamily="2" charset="-122"/>
              </a:rPr>
              <a:t>优点</a:t>
            </a:r>
            <a:r>
              <a:rPr lang="zh-CN" altLang="en-US" sz="2000" b="0" i="0" dirty="0">
                <a:solidFill>
                  <a:srgbClr val="4D4D4D"/>
                </a:solidFill>
                <a:effectLst/>
                <a:latin typeface="宋体" panose="02010600030101010101" pitchFamily="2" charset="-122"/>
                <a:ea typeface="宋体" panose="02010600030101010101" pitchFamily="2" charset="-122"/>
              </a:rPr>
              <a:t>：</a:t>
            </a:r>
          </a:p>
          <a:p>
            <a:pPr algn="l"/>
            <a:r>
              <a:rPr lang="en-US" altLang="zh-CN" sz="2000" b="0" i="0" dirty="0">
                <a:solidFill>
                  <a:srgbClr val="4D4D4D"/>
                </a:solidFill>
                <a:effectLst/>
                <a:latin typeface="宋体" panose="02010600030101010101" pitchFamily="2" charset="-122"/>
                <a:ea typeface="宋体" panose="02010600030101010101" pitchFamily="2" charset="-122"/>
              </a:rPr>
              <a:t>1. </a:t>
            </a:r>
            <a:r>
              <a:rPr lang="zh-CN" altLang="en-US" sz="2000" b="0" i="0" dirty="0">
                <a:solidFill>
                  <a:srgbClr val="4D4D4D"/>
                </a:solidFill>
                <a:effectLst/>
                <a:latin typeface="宋体" panose="02010600030101010101" pitchFamily="2" charset="-122"/>
                <a:ea typeface="宋体" panose="02010600030101010101" pitchFamily="2" charset="-122"/>
              </a:rPr>
              <a:t>容易理解和展示。</a:t>
            </a:r>
          </a:p>
          <a:p>
            <a:pPr algn="l"/>
            <a:r>
              <a:rPr lang="en-US" altLang="zh-CN" sz="2000" b="0" i="0" dirty="0">
                <a:solidFill>
                  <a:srgbClr val="4D4D4D"/>
                </a:solidFill>
                <a:effectLst/>
                <a:latin typeface="宋体" panose="02010600030101010101" pitchFamily="2" charset="-122"/>
                <a:ea typeface="宋体" panose="02010600030101010101" pitchFamily="2" charset="-122"/>
              </a:rPr>
              <a:t>2. </a:t>
            </a:r>
            <a:r>
              <a:rPr lang="zh-CN" altLang="en-US" sz="2000" b="0" i="0" dirty="0">
                <a:solidFill>
                  <a:srgbClr val="4D4D4D"/>
                </a:solidFill>
                <a:effectLst/>
                <a:latin typeface="宋体" panose="02010600030101010101" pitchFamily="2" charset="-122"/>
                <a:ea typeface="宋体" panose="02010600030101010101" pitchFamily="2" charset="-122"/>
              </a:rPr>
              <a:t>相关概念容易聚类。</a:t>
            </a:r>
          </a:p>
          <a:p>
            <a:pPr algn="l"/>
            <a:r>
              <a:rPr lang="zh-CN" altLang="en-US" sz="2000" b="0" i="0" dirty="0">
                <a:solidFill>
                  <a:srgbClr val="4D4D4D"/>
                </a:solidFill>
                <a:effectLst/>
                <a:latin typeface="宋体" panose="02010600030101010101" pitchFamily="2" charset="-122"/>
                <a:ea typeface="宋体" panose="02010600030101010101" pitchFamily="2" charset="-122"/>
              </a:rPr>
              <a:t> </a:t>
            </a:r>
          </a:p>
          <a:p>
            <a:pPr algn="l"/>
            <a:r>
              <a:rPr lang="zh-CN" altLang="en-US" sz="2000" b="1" i="0" dirty="0">
                <a:solidFill>
                  <a:srgbClr val="4D4D4D"/>
                </a:solidFill>
                <a:effectLst/>
                <a:latin typeface="宋体" panose="02010600030101010101" pitchFamily="2" charset="-122"/>
                <a:ea typeface="宋体" panose="02010600030101010101" pitchFamily="2" charset="-122"/>
              </a:rPr>
              <a:t>缺点</a:t>
            </a:r>
            <a:r>
              <a:rPr lang="zh-CN" altLang="en-US" sz="2000" b="0" i="0" dirty="0">
                <a:solidFill>
                  <a:srgbClr val="4D4D4D"/>
                </a:solidFill>
                <a:effectLst/>
                <a:latin typeface="宋体" panose="02010600030101010101" pitchFamily="2" charset="-122"/>
                <a:ea typeface="宋体" panose="02010600030101010101" pitchFamily="2" charset="-122"/>
              </a:rPr>
              <a:t>：</a:t>
            </a:r>
          </a:p>
          <a:p>
            <a:pPr algn="l"/>
            <a:r>
              <a:rPr lang="en-US" altLang="zh-CN" sz="2000" b="0" i="0" dirty="0">
                <a:solidFill>
                  <a:srgbClr val="4D4D4D"/>
                </a:solidFill>
                <a:effectLst/>
                <a:latin typeface="宋体" panose="02010600030101010101" pitchFamily="2" charset="-122"/>
                <a:ea typeface="宋体" panose="02010600030101010101" pitchFamily="2" charset="-122"/>
              </a:rPr>
              <a:t>1. </a:t>
            </a:r>
            <a:r>
              <a:rPr lang="zh-CN" altLang="en-US" sz="2000" b="0" i="0" dirty="0">
                <a:solidFill>
                  <a:srgbClr val="4D4D4D"/>
                </a:solidFill>
                <a:effectLst/>
                <a:latin typeface="宋体" panose="02010600030101010101" pitchFamily="2" charset="-122"/>
                <a:ea typeface="宋体" panose="02010600030101010101" pitchFamily="2" charset="-122"/>
              </a:rPr>
              <a:t>节点和边的值没有</a:t>
            </a:r>
            <a:r>
              <a:rPr lang="zh-CN" altLang="en-US" sz="2000" b="0" i="0" dirty="0">
                <a:solidFill>
                  <a:srgbClr val="FF0000"/>
                </a:solidFill>
                <a:effectLst/>
                <a:latin typeface="宋体" panose="02010600030101010101" pitchFamily="2" charset="-122"/>
                <a:ea typeface="宋体" panose="02010600030101010101" pitchFamily="2" charset="-122"/>
              </a:rPr>
              <a:t>标准</a:t>
            </a:r>
            <a:r>
              <a:rPr lang="zh-CN" altLang="en-US" sz="2000" b="0" i="0" dirty="0">
                <a:solidFill>
                  <a:srgbClr val="4D4D4D"/>
                </a:solidFill>
                <a:effectLst/>
                <a:latin typeface="宋体" panose="02010600030101010101" pitchFamily="2" charset="-122"/>
                <a:ea typeface="宋体" panose="02010600030101010101" pitchFamily="2" charset="-122"/>
              </a:rPr>
              <a:t>，完全是由用户自己定义。</a:t>
            </a:r>
          </a:p>
          <a:p>
            <a:pPr algn="l"/>
            <a:r>
              <a:rPr lang="en-US" altLang="zh-CN" sz="2000" b="0" i="0" dirty="0">
                <a:solidFill>
                  <a:srgbClr val="4D4D4D"/>
                </a:solidFill>
                <a:effectLst/>
                <a:latin typeface="宋体" panose="02010600030101010101" pitchFamily="2" charset="-122"/>
                <a:ea typeface="宋体" panose="02010600030101010101" pitchFamily="2" charset="-122"/>
              </a:rPr>
              <a:t>2. </a:t>
            </a:r>
            <a:r>
              <a:rPr lang="zh-CN" altLang="en-US" sz="2000" b="0" i="0" dirty="0">
                <a:solidFill>
                  <a:srgbClr val="FF0000"/>
                </a:solidFill>
                <a:effectLst/>
                <a:latin typeface="宋体" panose="02010600030101010101" pitchFamily="2" charset="-122"/>
                <a:ea typeface="宋体" panose="02010600030101010101" pitchFamily="2" charset="-122"/>
              </a:rPr>
              <a:t>多源数据融合</a:t>
            </a:r>
            <a:r>
              <a:rPr lang="zh-CN" altLang="en-US" sz="2000" b="0" i="0" dirty="0">
                <a:solidFill>
                  <a:srgbClr val="4D4D4D"/>
                </a:solidFill>
                <a:effectLst/>
                <a:latin typeface="宋体" panose="02010600030101010101" pitchFamily="2" charset="-122"/>
                <a:ea typeface="宋体" panose="02010600030101010101" pitchFamily="2" charset="-122"/>
              </a:rPr>
              <a:t>比较困难，因为没有标准。</a:t>
            </a:r>
          </a:p>
          <a:p>
            <a:pPr algn="l"/>
            <a:r>
              <a:rPr lang="en-US" altLang="zh-CN" sz="2000" b="0" i="0" dirty="0">
                <a:solidFill>
                  <a:srgbClr val="4D4D4D"/>
                </a:solidFill>
                <a:effectLst/>
                <a:latin typeface="宋体" panose="02010600030101010101" pitchFamily="2" charset="-122"/>
                <a:ea typeface="宋体" panose="02010600030101010101" pitchFamily="2" charset="-122"/>
              </a:rPr>
              <a:t>3. </a:t>
            </a:r>
            <a:r>
              <a:rPr lang="zh-CN" altLang="en-US" sz="2000" b="0" i="0" dirty="0">
                <a:solidFill>
                  <a:srgbClr val="4D4D4D"/>
                </a:solidFill>
                <a:effectLst/>
                <a:latin typeface="宋体" panose="02010600030101010101" pitchFamily="2" charset="-122"/>
                <a:ea typeface="宋体" panose="02010600030101010101" pitchFamily="2" charset="-122"/>
              </a:rPr>
              <a:t>无法区分</a:t>
            </a:r>
            <a:r>
              <a:rPr lang="zh-CN" altLang="en-US" sz="2000" b="0" i="0" dirty="0">
                <a:solidFill>
                  <a:srgbClr val="FF0000"/>
                </a:solidFill>
                <a:effectLst/>
                <a:latin typeface="宋体" panose="02010600030101010101" pitchFamily="2" charset="-122"/>
                <a:ea typeface="宋体" panose="02010600030101010101" pitchFamily="2" charset="-122"/>
              </a:rPr>
              <a:t>概念节点和对象节点</a:t>
            </a:r>
            <a:r>
              <a:rPr lang="zh-CN" altLang="en-US" sz="2000" b="0" i="0" dirty="0">
                <a:solidFill>
                  <a:srgbClr val="4D4D4D"/>
                </a:solidFill>
                <a:effectLst/>
                <a:latin typeface="宋体" panose="02010600030101010101" pitchFamily="2" charset="-122"/>
                <a:ea typeface="宋体" panose="02010600030101010101" pitchFamily="2" charset="-122"/>
              </a:rPr>
              <a:t>。</a:t>
            </a:r>
          </a:p>
          <a:p>
            <a:pPr algn="l"/>
            <a:r>
              <a:rPr lang="en-US" altLang="zh-CN" sz="2000" b="0" i="0" dirty="0">
                <a:solidFill>
                  <a:srgbClr val="4D4D4D"/>
                </a:solidFill>
                <a:effectLst/>
                <a:latin typeface="宋体" panose="02010600030101010101" pitchFamily="2" charset="-122"/>
                <a:ea typeface="宋体" panose="02010600030101010101" pitchFamily="2" charset="-122"/>
              </a:rPr>
              <a:t>4. </a:t>
            </a:r>
            <a:r>
              <a:rPr lang="zh-CN" altLang="en-US" sz="2000" b="0" i="0" dirty="0">
                <a:solidFill>
                  <a:srgbClr val="4D4D4D"/>
                </a:solidFill>
                <a:effectLst/>
                <a:latin typeface="宋体" panose="02010600030101010101" pitchFamily="2" charset="-122"/>
                <a:ea typeface="宋体" panose="02010600030101010101" pitchFamily="2" charset="-122"/>
              </a:rPr>
              <a:t>无法对节点和边的标签进行定义。</a:t>
            </a:r>
          </a:p>
        </p:txBody>
      </p:sp>
      <p:sp>
        <p:nvSpPr>
          <p:cNvPr id="9" name="文本框 8">
            <a:extLst>
              <a:ext uri="{FF2B5EF4-FFF2-40B4-BE49-F238E27FC236}">
                <a16:creationId xmlns:a16="http://schemas.microsoft.com/office/drawing/2014/main" id="{4A962F75-5113-46AA-9E7C-DE80A12B8752}"/>
              </a:ext>
            </a:extLst>
          </p:cNvPr>
          <p:cNvSpPr txBox="1"/>
          <p:nvPr/>
        </p:nvSpPr>
        <p:spPr>
          <a:xfrm>
            <a:off x="948267" y="6022916"/>
            <a:ext cx="6096000" cy="369332"/>
          </a:xfrm>
          <a:prstGeom prst="rect">
            <a:avLst/>
          </a:prstGeom>
          <a:noFill/>
        </p:spPr>
        <p:txBody>
          <a:bodyPr wrap="square">
            <a:spAutoFit/>
          </a:bodyPr>
          <a:lstStyle/>
          <a:p>
            <a:r>
              <a:rPr lang="zh-CN" altLang="en-US" b="0" i="0" dirty="0">
                <a:solidFill>
                  <a:srgbClr val="121212"/>
                </a:solidFill>
                <a:effectLst/>
                <a:latin typeface="宋体" panose="02010600030101010101" pitchFamily="2" charset="-122"/>
                <a:ea typeface="宋体" panose="02010600030101010101" pitchFamily="2" charset="-122"/>
              </a:rPr>
              <a:t>语义网络代表项目：</a:t>
            </a:r>
            <a:r>
              <a:rPr lang="en-US" altLang="zh-CN" b="0" i="0" u="none" strike="noStrike" dirty="0">
                <a:effectLst/>
                <a:latin typeface="-apple-system"/>
                <a:hlinkClick r:id="rId5"/>
              </a:rPr>
              <a:t>WordNet</a:t>
            </a:r>
            <a:r>
              <a:rPr lang="zh-CN" altLang="en-US" b="0" i="0" u="none" strike="noStrike" dirty="0">
                <a:effectLst/>
                <a:latin typeface="-apple-system"/>
              </a:rPr>
              <a:t>、</a:t>
            </a:r>
            <a:r>
              <a:rPr lang="en-US" altLang="zh-CN" b="0" i="0" u="none" strike="noStrike" dirty="0">
                <a:effectLst/>
                <a:latin typeface="-apple-system"/>
                <a:hlinkClick r:id="rId6"/>
              </a:rPr>
              <a:t>BabelNet</a:t>
            </a:r>
            <a:r>
              <a:rPr lang="zh-CN" altLang="en-US" b="0" i="0" u="none" strike="noStrike" dirty="0">
                <a:effectLst/>
                <a:latin typeface="-apple-system"/>
              </a:rPr>
              <a:t>、</a:t>
            </a:r>
            <a:r>
              <a:rPr lang="en-US" altLang="zh-CN" b="0" i="0" u="none" strike="noStrike" dirty="0">
                <a:effectLst/>
                <a:latin typeface="-apple-system"/>
                <a:hlinkClick r:id="rId7"/>
              </a:rPr>
              <a:t>HowNet</a:t>
            </a:r>
            <a:endParaRPr lang="zh-CN" altLang="en-US" dirty="0"/>
          </a:p>
        </p:txBody>
      </p:sp>
      <p:sp>
        <p:nvSpPr>
          <p:cNvPr id="8" name="文本框 7">
            <a:extLst>
              <a:ext uri="{FF2B5EF4-FFF2-40B4-BE49-F238E27FC236}">
                <a16:creationId xmlns:a16="http://schemas.microsoft.com/office/drawing/2014/main" id="{97D45589-09A7-479A-85F9-FED56DA31F82}"/>
              </a:ext>
            </a:extLst>
          </p:cNvPr>
          <p:cNvSpPr txBox="1"/>
          <p:nvPr/>
        </p:nvSpPr>
        <p:spPr>
          <a:xfrm>
            <a:off x="3996267" y="311685"/>
            <a:ext cx="5559778" cy="369332"/>
          </a:xfrm>
          <a:prstGeom prst="rect">
            <a:avLst/>
          </a:prstGeom>
          <a:noFill/>
        </p:spPr>
        <p:txBody>
          <a:bodyPr wrap="square" rtlCol="0">
            <a:spAutoFit/>
          </a:bodyPr>
          <a:lstStyle/>
          <a:p>
            <a:r>
              <a:rPr lang="zh-CN" altLang="en-US" dirty="0"/>
              <a:t>发展历程：语义网络、语义网、链接数据、知识图谱</a:t>
            </a:r>
          </a:p>
        </p:txBody>
      </p:sp>
      <p:sp>
        <p:nvSpPr>
          <p:cNvPr id="11" name="文本框 10">
            <a:extLst>
              <a:ext uri="{FF2B5EF4-FFF2-40B4-BE49-F238E27FC236}">
                <a16:creationId xmlns:a16="http://schemas.microsoft.com/office/drawing/2014/main" id="{FC21CFC9-1D2F-4A4E-8B63-C5FB5E16D12B}"/>
              </a:ext>
            </a:extLst>
          </p:cNvPr>
          <p:cNvSpPr txBox="1"/>
          <p:nvPr/>
        </p:nvSpPr>
        <p:spPr>
          <a:xfrm>
            <a:off x="10363200" y="294855"/>
            <a:ext cx="1546578"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发展历程</a:t>
            </a:r>
          </a:p>
        </p:txBody>
      </p:sp>
    </p:spTree>
    <p:extLst>
      <p:ext uri="{BB962C8B-B14F-4D97-AF65-F5344CB8AC3E}">
        <p14:creationId xmlns:p14="http://schemas.microsoft.com/office/powerpoint/2010/main" val="238954565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12013</Words>
  <Application>Microsoft Office PowerPoint</Application>
  <PresentationFormat>宽屏</PresentationFormat>
  <Paragraphs>795</Paragraphs>
  <Slides>89</Slides>
  <Notes>55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89</vt:i4>
      </vt:variant>
    </vt:vector>
  </HeadingPairs>
  <TitlesOfParts>
    <vt:vector size="101" baseType="lpstr">
      <vt:lpstr>-apple-system</vt:lpstr>
      <vt:lpstr>PingFang SC</vt:lpstr>
      <vt:lpstr>等线</vt:lpstr>
      <vt:lpstr>等线 Light</vt:lpstr>
      <vt:lpstr>黑体</vt:lpstr>
      <vt:lpstr>华文仿宋</vt:lpstr>
      <vt:lpstr>宋体</vt:lpstr>
      <vt:lpstr>微软雅黑</vt:lpstr>
      <vt:lpstr>Arial</vt:lpstr>
      <vt:lpstr>Times New Roman</vt:lpstr>
      <vt:lpstr>Verdana</vt:lpstr>
      <vt:lpstr>Office 主题​​</vt:lpstr>
      <vt:lpstr>基于知识图谱的人机对话系统 调研报告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什么是知识图谱融合</vt:lpstr>
      <vt:lpstr> 本体概念层的融合方法与技术</vt:lpstr>
      <vt:lpstr>PowerPoint 演示文稿</vt:lpstr>
      <vt:lpstr>本体映射方法和工具</vt:lpstr>
      <vt:lpstr>实例层的融合与匹配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基于知识图谱的人机对话系统</dc:title>
  <dc:creator>GYJ</dc:creator>
  <cp:lastModifiedBy>GYJ</cp:lastModifiedBy>
  <cp:revision>250</cp:revision>
  <dcterms:created xsi:type="dcterms:W3CDTF">2020-11-03T04:45:58Z</dcterms:created>
  <dcterms:modified xsi:type="dcterms:W3CDTF">2020-11-19T05:13:55Z</dcterms:modified>
</cp:coreProperties>
</file>